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83" r:id="rId4"/>
    <p:sldId id="287" r:id="rId5"/>
    <p:sldId id="277" r:id="rId6"/>
    <p:sldId id="289" r:id="rId7"/>
    <p:sldId id="288" r:id="rId8"/>
    <p:sldId id="279" r:id="rId9"/>
    <p:sldId id="281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a Landgrebe" initials="SL" lastIdx="1" clrIdx="0">
    <p:extLst>
      <p:ext uri="{19B8F6BF-5375-455C-9EA6-DF929625EA0E}">
        <p15:presenceInfo xmlns:p15="http://schemas.microsoft.com/office/powerpoint/2012/main" userId="2c6b4e5f3a297c2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4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it Stockreiter" userId="b9e054c12701958b" providerId="LiveId" clId="{09A5B7E6-B4E8-49C7-8D46-0A9B47CF975F}"/>
    <pc:docChg chg="modSld">
      <pc:chgData name="Margit Stockreiter" userId="b9e054c12701958b" providerId="LiveId" clId="{09A5B7E6-B4E8-49C7-8D46-0A9B47CF975F}" dt="2023-01-19T15:56:43.972" v="0" actId="20577"/>
      <pc:docMkLst>
        <pc:docMk/>
      </pc:docMkLst>
      <pc:sldChg chg="modSp mod">
        <pc:chgData name="Margit Stockreiter" userId="b9e054c12701958b" providerId="LiveId" clId="{09A5B7E6-B4E8-49C7-8D46-0A9B47CF975F}" dt="2023-01-19T15:56:43.972" v="0" actId="20577"/>
        <pc:sldMkLst>
          <pc:docMk/>
          <pc:sldMk cId="959320604" sldId="288"/>
        </pc:sldMkLst>
        <pc:spChg chg="mod">
          <ac:chgData name="Margit Stockreiter" userId="b9e054c12701958b" providerId="LiveId" clId="{09A5B7E6-B4E8-49C7-8D46-0A9B47CF975F}" dt="2023-01-19T15:56:43.972" v="0" actId="20577"/>
          <ac:spMkLst>
            <pc:docMk/>
            <pc:sldMk cId="959320604" sldId="288"/>
            <ac:spMk id="2" creationId="{7C2BF3A8-DB7E-4707-BB38-9D5CE64339B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FE40B2-CDE2-40F0-BC59-5A9995D9E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AD473FC-4623-42AE-8271-691BFD141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3AA5E4-5E17-4569-B13C-06EE3A818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7030-C52C-4902-AC41-9DA3442A2092}" type="datetimeFigureOut">
              <a:rPr lang="de-AT" smtClean="0"/>
              <a:t>19.01.2023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D53605-9121-4241-B104-31325A05C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9C0332-AE31-4084-8B26-39107C9FC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E4B1-C0A5-40E7-BF8E-6D233F45D45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26919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05EC5-F5CF-4FE8-94CB-E9F8DFA94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0B63907-64E7-451C-9B3C-5D4DD3271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EC6E34-8A34-4BDF-A0D7-CEEF0B3B9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7030-C52C-4902-AC41-9DA3442A2092}" type="datetimeFigureOut">
              <a:rPr lang="de-AT" smtClean="0"/>
              <a:t>19.01.2023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D919C3-D155-47C8-A3BF-098D8546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02CBCE-D22F-4660-B74C-4FCE7FC58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E4B1-C0A5-40E7-BF8E-6D233F45D45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0982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FE03E9E-08B6-4603-8096-AED70AC4F0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D68CBFD-771B-4E2E-91B1-28D30088B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040453-026B-409A-8D10-8282206FA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7030-C52C-4902-AC41-9DA3442A2092}" type="datetimeFigureOut">
              <a:rPr lang="de-AT" smtClean="0"/>
              <a:t>19.01.2023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C2F861-DC0C-4ADF-914E-CA333F833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2E53FB0-2FF4-497B-8EEF-A8836FC4E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E4B1-C0A5-40E7-BF8E-6D233F45D45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273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468034-5505-4BF3-A8D5-6BBCA6A2B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6F5CCE-2717-4EA2-B6E6-5CCFB1B6C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C6AC1D-BC6D-4292-9234-A0D43BD86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7030-C52C-4902-AC41-9DA3442A2092}" type="datetimeFigureOut">
              <a:rPr lang="de-AT" smtClean="0"/>
              <a:t>19.01.2023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BAE1B0-14EE-471B-83BC-2ECBFDAF1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9B5F05-03A8-46CB-8DA0-2223C8CEB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E4B1-C0A5-40E7-BF8E-6D233F45D45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8881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40F5FE-4351-44E0-AA36-E943B79ED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35C342-84B9-4B6A-BBC0-75B175E38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37B5AC-30E5-46F9-B73A-60DEAECA1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7030-C52C-4902-AC41-9DA3442A2092}" type="datetimeFigureOut">
              <a:rPr lang="de-AT" smtClean="0"/>
              <a:t>19.01.2023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366765-BE95-41E5-AF0D-FDE338D18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B4D36D-F487-404D-8E66-FD757529A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E4B1-C0A5-40E7-BF8E-6D233F45D45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04171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B1F911-7D69-454E-9A8E-50213AF57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D76FC2-D5D4-4D84-AE70-50D3740B4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A535D4C-8121-4FB8-9175-70909061ED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CEC36E6-9AF6-4CF9-A430-3E77E26EF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7030-C52C-4902-AC41-9DA3442A2092}" type="datetimeFigureOut">
              <a:rPr lang="de-AT" smtClean="0"/>
              <a:t>19.01.2023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185A76F-B5EC-4CC8-873D-6589EBAB3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0D553A-435C-48E2-AC3F-273EEB0A3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E4B1-C0A5-40E7-BF8E-6D233F45D45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88053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D635C3-DBDA-4BC0-B6D9-3C507DDF1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020B3-443E-4042-9AA4-1F9424EBD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D81194-90C7-4925-B691-29E36DA45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15A65C7-FC64-4172-93F1-E0093D6981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F1E590C-4249-4EA3-85BA-57CD4C930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A38754B-DBAC-4563-A07A-B43573359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7030-C52C-4902-AC41-9DA3442A2092}" type="datetimeFigureOut">
              <a:rPr lang="de-AT" smtClean="0"/>
              <a:t>19.01.2023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537192D-755D-4945-B5F7-36031E1CB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1A8EB86-3135-4EA7-8D33-551FFC901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E4B1-C0A5-40E7-BF8E-6D233F45D45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524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4556FA-D7C6-433C-ADD3-C83D97321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F757C4-F089-4A22-B3DF-96E81905D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7030-C52C-4902-AC41-9DA3442A2092}" type="datetimeFigureOut">
              <a:rPr lang="de-AT" smtClean="0"/>
              <a:t>19.01.2023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2DA05B6-5E07-42EE-9A8E-07D41DE98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CE674CB-1483-4956-8804-F55F4A36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E4B1-C0A5-40E7-BF8E-6D233F45D45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04670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E2E51C2-F037-4028-B6B6-4C22D50D9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7030-C52C-4902-AC41-9DA3442A2092}" type="datetimeFigureOut">
              <a:rPr lang="de-AT" smtClean="0"/>
              <a:t>19.01.2023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4AC6E25-C26A-4140-AF69-AE7FAA9BB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544374-E24B-4047-83AB-27F2F5213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E4B1-C0A5-40E7-BF8E-6D233F45D45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9841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BEBEA1-134D-4EE8-B7C1-813A4636F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F0724B-DAA3-461E-86C6-00DF5C3F4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5D2E69-CD16-4AFB-A5A2-94772ACEB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C46C762-DE9A-4744-A93C-FEA049180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7030-C52C-4902-AC41-9DA3442A2092}" type="datetimeFigureOut">
              <a:rPr lang="de-AT" smtClean="0"/>
              <a:t>19.01.2023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9F20DD4-3AC8-4AFA-B851-9D35D3387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BFE65BA-CA73-4157-B908-E09ECEECA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E4B1-C0A5-40E7-BF8E-6D233F45D45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50468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5E07B-D10C-4DA9-82B0-3DDF8F555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8EE34CD-469F-4BFA-8CFB-2AE9D16D4F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DDA492-55AD-4643-9FA4-77C8E05E0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64A4B6E-FE26-4001-8AAD-BD7084D76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7030-C52C-4902-AC41-9DA3442A2092}" type="datetimeFigureOut">
              <a:rPr lang="de-AT" smtClean="0"/>
              <a:t>19.01.2023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FD76551-00B6-4714-8401-E0469AF3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8CE7972-A53A-4C9B-B943-C624CE5F3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E4B1-C0A5-40E7-BF8E-6D233F45D45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007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F66BA33-787F-4481-8254-E660DE8BF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F5F5633-1989-43CB-ACBE-AD2884EE9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AAC465-5749-48A3-9576-456D46F341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D7030-C52C-4902-AC41-9DA3442A2092}" type="datetimeFigureOut">
              <a:rPr lang="de-AT" smtClean="0"/>
              <a:t>19.01.2023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0471B2-A59E-4B9E-B213-A6A898C5E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08A923-DB50-4C2E-BADB-F5765A1F27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DE4B1-C0A5-40E7-BF8E-6D233F45D45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690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q30U-drM-U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KRRMd4Wba0k?feature=oembed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h8T1KkPUJ1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duckipedia.de/Liste_von_Disney-Figuren_in_verschiedenen_Sprachen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e.statista.com/statistik/daten/studie/809674/umfrage/anteil-der-nutzer-von-instagram-nach-laendern-weltweit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dl.ecml.at/Games/Braingames/tabid/1532/language/Default.aspx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goclub.com/de/this-is-halloween-in-different-language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D5C9893-2E24-4877-982C-29C7F9927A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4580" b="1419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6C67109C-B382-40A2-9BC4-3EB0B43B8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8705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e-DE" b="1" dirty="0" err="1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voXmiT</a:t>
            </a:r>
            <a:r>
              <a:rPr lang="de-DE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!</a:t>
            </a:r>
            <a:br>
              <a:rPr lang="de-DE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de-DE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Sprache ist überall und so verschieden!</a:t>
            </a:r>
            <a:br>
              <a:rPr lang="de-DE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de-AT" sz="2700" b="1" dirty="0">
                <a:solidFill>
                  <a:srgbClr val="FFFF00"/>
                </a:solidFill>
                <a:latin typeface="Comic Sans MS" panose="030F0702030302020204" pitchFamily="66" charset="0"/>
              </a:rPr>
              <a:t>!</a:t>
            </a:r>
            <a:endParaRPr lang="x-non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794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FCD88A-65B8-4EBC-BC47-9B1F48510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65472" y="756368"/>
            <a:ext cx="628035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AT" sz="60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endParaRPr lang="de-AT" sz="6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373564C-FA82-4108-B535-E859368B466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 rot="889948">
            <a:off x="5004618" y="1242967"/>
            <a:ext cx="6609736" cy="437206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F9809C4-3D32-49A8-A6E3-CCB402DB86FF}"/>
              </a:ext>
            </a:extLst>
          </p:cNvPr>
          <p:cNvSpPr txBox="1"/>
          <p:nvPr/>
        </p:nvSpPr>
        <p:spPr>
          <a:xfrm>
            <a:off x="558224" y="649856"/>
            <a:ext cx="3996906" cy="5869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de-DE" sz="20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Wie sieht das denn bei Euch in der Klasse aus? Wer spricht welche Sprachen?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de-DE" sz="2000" b="1" dirty="0">
              <a:solidFill>
                <a:srgbClr val="C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de-DE" sz="20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Gestaltet gemeinsam ein wunderschönes Plakat, auf dem man gleich beim Hereinkommen in Eure Klasse sieht, welche Sprachen ihr alle gemeinsam könnt!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de-DE" sz="2000" b="1" dirty="0">
              <a:solidFill>
                <a:srgbClr val="C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de-DE" sz="20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… oder aber ihr dokumentiert mit Fotos Fremdsprachigkeit auf eurem Schulweg! Wenn ihr genau schaut, findet ihr bestimmt etwas! (Das ist in der Stadt leichter …)</a:t>
            </a:r>
          </a:p>
        </p:txBody>
      </p:sp>
    </p:spTree>
    <p:extLst>
      <p:ext uri="{BB962C8B-B14F-4D97-AF65-F5344CB8AC3E}">
        <p14:creationId xmlns:p14="http://schemas.microsoft.com/office/powerpoint/2010/main" val="1431975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3579B2-09D2-49A3-A7A5-0F8DE6F1C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797" y="1298587"/>
            <a:ext cx="10340197" cy="2387600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Fundgrube Internet, </a:t>
            </a:r>
            <a:br>
              <a:rPr lang="de-DE" sz="36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de-DE" sz="36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de-DE" sz="36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hier finden wir so viele verschiedene Sprachen!</a:t>
            </a:r>
            <a:endParaRPr lang="x-none" sz="3600" b="1" dirty="0">
              <a:solidFill>
                <a:srgbClr val="C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9199E51-B35E-42B5-B232-396DAA6FBD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4771" y="4832739"/>
            <a:ext cx="7003712" cy="1050475"/>
          </a:xfrm>
        </p:spPr>
        <p:txBody>
          <a:bodyPr>
            <a:normAutofit fontScale="92500"/>
          </a:bodyPr>
          <a:lstStyle/>
          <a:p>
            <a:r>
              <a:rPr lang="de-DE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Hast du schon einmal etwas im Internet gesucht? Versuch das einmal mit Wörtern aus anderen Sprachen, die du kennst! </a:t>
            </a:r>
            <a:endParaRPr lang="x-none" dirty="0">
              <a:solidFill>
                <a:srgbClr val="C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4ACBFED-0113-4C01-A837-6F9AA2B7D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425" y="3199202"/>
            <a:ext cx="3409950" cy="326707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96C98C4-9FB2-474F-A31E-A8F6C20F892A}"/>
              </a:ext>
            </a:extLst>
          </p:cNvPr>
          <p:cNvSpPr txBox="1"/>
          <p:nvPr/>
        </p:nvSpPr>
        <p:spPr>
          <a:xfrm>
            <a:off x="7068525" y="6358555"/>
            <a:ext cx="609477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dirty="0"/>
              <a:t>https://th.bing.com/th/id/OIP.BVcdfcBNOWNVANiHP1d9LQHaHG?w=205&amp;h=196&amp;c=7&amp;o=5&amp;dpr=1.75&amp;pid=1.7</a:t>
            </a:r>
            <a:endParaRPr lang="x-none" sz="800" dirty="0"/>
          </a:p>
        </p:txBody>
      </p:sp>
    </p:spTree>
    <p:extLst>
      <p:ext uri="{BB962C8B-B14F-4D97-AF65-F5344CB8AC3E}">
        <p14:creationId xmlns:p14="http://schemas.microsoft.com/office/powerpoint/2010/main" val="2571208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2BF3A8-DB7E-4707-BB38-9D5CE6433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54173" y="753374"/>
            <a:ext cx="4641011" cy="1612638"/>
          </a:xfrm>
        </p:spPr>
        <p:txBody>
          <a:bodyPr>
            <a:normAutofit fontScale="90000"/>
          </a:bodyPr>
          <a:lstStyle/>
          <a:p>
            <a:pPr algn="l"/>
            <a:r>
              <a:rPr lang="de-DE" sz="2200" b="1" dirty="0">
                <a:solidFill>
                  <a:srgbClr val="C00000"/>
                </a:solidFill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Minecraft! ALLE spielen es, vor allem in der Unterstufe gerne, oder? Zumindest wird es ganz sicher auch in anderen Sprachen gespielt … ? </a:t>
            </a:r>
            <a:br>
              <a:rPr lang="de-DE" sz="2400" dirty="0">
                <a:solidFill>
                  <a:schemeClr val="accent1"/>
                </a:solidFill>
                <a:latin typeface="Century Schoolbook" panose="02040604050505020304" pitchFamily="18" charset="0"/>
              </a:rPr>
            </a:br>
            <a:endParaRPr lang="x-none" sz="2400" dirty="0">
              <a:solidFill>
                <a:schemeClr val="accent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4D000F-8672-49A0-A632-BDBB6CFD7F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7839" y="2841832"/>
            <a:ext cx="3510355" cy="758843"/>
          </a:xfrm>
        </p:spPr>
        <p:txBody>
          <a:bodyPr anchor="t">
            <a:noAutofit/>
          </a:bodyPr>
          <a:lstStyle/>
          <a:p>
            <a:pPr algn="l"/>
            <a:r>
              <a:rPr lang="de-DE" sz="1800" u="sng" dirty="0">
                <a:solidFill>
                  <a:schemeClr val="bg1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https://www.youtube.com/watch?v=1q30U-drM-U</a:t>
            </a:r>
            <a:endParaRPr lang="x-none" sz="1800" dirty="0">
              <a:solidFill>
                <a:schemeClr val="bg1"/>
              </a:solidFill>
              <a:effectLst/>
              <a:latin typeface="Century Schoolbook" panose="02040604050505020304" pitchFamily="18" charset="0"/>
              <a:ea typeface="Calibri" panose="020F0502020204030204" pitchFamily="34" charset="0"/>
            </a:endParaRPr>
          </a:p>
          <a:p>
            <a:pPr algn="l"/>
            <a:r>
              <a:rPr lang="de-DE" sz="1800" u="sng" dirty="0">
                <a:solidFill>
                  <a:schemeClr val="bg1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https://www.youtube.com/watch?v=h8T1KkPUJ1w</a:t>
            </a:r>
            <a:endParaRPr lang="de-DE" sz="1800" u="sng" dirty="0">
              <a:solidFill>
                <a:schemeClr val="bg1"/>
              </a:solidFill>
              <a:effectLst/>
              <a:latin typeface="Century Schoolbook" panose="02040604050505020304" pitchFamily="18" charset="0"/>
              <a:ea typeface="Calibri" panose="020F0502020204030204" pitchFamily="34" charset="0"/>
            </a:endParaRPr>
          </a:p>
          <a:p>
            <a:pPr algn="l"/>
            <a:endParaRPr lang="de-DE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algn="l"/>
            <a:r>
              <a:rPr lang="de-DE" sz="1800" dirty="0">
                <a:solidFill>
                  <a:schemeClr val="bg1"/>
                </a:solidFill>
                <a:latin typeface="Century Schoolbook" panose="02040604050505020304" pitchFamily="18" charset="0"/>
              </a:rPr>
              <a:t>Klick auf den Link und sieh dir die ersten Minuten der Videos an, sie sind auf Englisch und zu lang, um sie ganz anzusehen!</a:t>
            </a:r>
            <a:endParaRPr lang="x-none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4" name="Grafik 3" descr="Ein Bild, das Bank, Schild enthält.&#10;&#10;Automatisch generierte Beschreibung">
            <a:extLst>
              <a:ext uri="{FF2B5EF4-FFF2-40B4-BE49-F238E27FC236}">
                <a16:creationId xmlns:a16="http://schemas.microsoft.com/office/drawing/2014/main" id="{25BA0234-0BD8-4356-A4D5-85F2F423E6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96" r="7776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</p:spPr>
      </p:pic>
      <p:sp>
        <p:nvSpPr>
          <p:cNvPr id="60" name="Titel 1">
            <a:extLst>
              <a:ext uri="{FF2B5EF4-FFF2-40B4-BE49-F238E27FC236}">
                <a16:creationId xmlns:a16="http://schemas.microsoft.com/office/drawing/2014/main" id="{A3DA1E51-59C3-4320-B327-3860D89117FF}"/>
              </a:ext>
            </a:extLst>
          </p:cNvPr>
          <p:cNvSpPr txBox="1">
            <a:spLocks/>
          </p:cNvSpPr>
          <p:nvPr/>
        </p:nvSpPr>
        <p:spPr>
          <a:xfrm>
            <a:off x="1141353" y="5052263"/>
            <a:ext cx="4641011" cy="16126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200" b="1" dirty="0">
                <a:solidFill>
                  <a:srgbClr val="C00000"/>
                </a:solidFill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Bei vielen Computerspielen kann man die Sprache umstellen – probiere es bei einem aus und erzähle deinen MitschülerInnen davon!</a:t>
            </a:r>
            <a:br>
              <a:rPr lang="de-DE" sz="2400" dirty="0">
                <a:solidFill>
                  <a:schemeClr val="accent1"/>
                </a:solidFill>
                <a:latin typeface="Century Schoolbook" panose="02040604050505020304" pitchFamily="18" charset="0"/>
              </a:rPr>
            </a:br>
            <a:endParaRPr lang="x-none" sz="2400" dirty="0">
              <a:solidFill>
                <a:schemeClr val="accent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5" name="Onlinemedien 4" title="[Tutorial] Sprache ändern in Minecraft | German | HD | Anfängerguide">
            <a:hlinkClick r:id="" action="ppaction://media"/>
            <a:extLst>
              <a:ext uri="{FF2B5EF4-FFF2-40B4-BE49-F238E27FC236}">
                <a16:creationId xmlns:a16="http://schemas.microsoft.com/office/drawing/2014/main" id="{82484B73-99A1-4EEE-B1C6-25FEEF3C5EF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826000" y="2711450"/>
            <a:ext cx="4143032" cy="23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3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1">
            <a:extLst>
              <a:ext uri="{FF2B5EF4-FFF2-40B4-BE49-F238E27FC236}">
                <a16:creationId xmlns:a16="http://schemas.microsoft.com/office/drawing/2014/main" id="{43421B4C-AA27-4F32-AA73-DA587F272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6110"/>
            <a:ext cx="6769978" cy="5905761"/>
          </a:xfrm>
          <a:custGeom>
            <a:avLst/>
            <a:gdLst>
              <a:gd name="connsiteX0" fmla="*/ 0 w 6769978"/>
              <a:gd name="connsiteY0" fmla="*/ 0 h 5905761"/>
              <a:gd name="connsiteX1" fmla="*/ 6769978 w 6769978"/>
              <a:gd name="connsiteY1" fmla="*/ 0 h 5905761"/>
              <a:gd name="connsiteX2" fmla="*/ 3973138 w 6769978"/>
              <a:gd name="connsiteY2" fmla="*/ 5905761 h 5905761"/>
              <a:gd name="connsiteX3" fmla="*/ 0 w 6769978"/>
              <a:gd name="connsiteY3" fmla="*/ 5905761 h 590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9978" h="5905761">
                <a:moveTo>
                  <a:pt x="0" y="0"/>
                </a:moveTo>
                <a:lnTo>
                  <a:pt x="6769978" y="0"/>
                </a:lnTo>
                <a:lnTo>
                  <a:pt x="3973138" y="5905761"/>
                </a:lnTo>
                <a:lnTo>
                  <a:pt x="0" y="590576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2BF3A8-DB7E-4707-BB38-9D5CE6433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124" y="770742"/>
            <a:ext cx="4712794" cy="2610042"/>
          </a:xfrm>
        </p:spPr>
        <p:txBody>
          <a:bodyPr>
            <a:normAutofit/>
          </a:bodyPr>
          <a:lstStyle/>
          <a:p>
            <a:pPr algn="l"/>
            <a:r>
              <a:rPr lang="de-DE" sz="3000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 kennt sie nicht, die Mickey Maus! </a:t>
            </a:r>
            <a:br>
              <a:rPr lang="de-DE" sz="3000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de-DE" sz="3000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Die gibt es doch auch in vielen Ländern … heißt sie dort immer gleich? </a:t>
            </a:r>
            <a:endParaRPr lang="x-none" sz="3000" dirty="0">
              <a:solidFill>
                <a:srgbClr val="FFFF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4D000F-8672-49A0-A632-BDBB6CFD7F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761" y="3477216"/>
            <a:ext cx="4131033" cy="3207456"/>
          </a:xfrm>
        </p:spPr>
        <p:txBody>
          <a:bodyPr>
            <a:noAutofit/>
          </a:bodyPr>
          <a:lstStyle/>
          <a:p>
            <a:pPr algn="l"/>
            <a:r>
              <a:rPr lang="de-DE" sz="2000" dirty="0">
                <a:solidFill>
                  <a:srgbClr val="FFFFFF"/>
                </a:solidFill>
                <a:latin typeface="Cavolini" panose="03000502040302020204" pitchFamily="66" charset="0"/>
                <a:hlinkClick r:id="rId2"/>
              </a:rPr>
              <a:t>https://www.duckipedia.de/Liste_von_Disney-Figuren_in_verschiedenen_Sprachen</a:t>
            </a:r>
            <a:endParaRPr lang="de-DE" sz="2000" dirty="0">
              <a:solidFill>
                <a:srgbClr val="FFFFFF"/>
              </a:solidFill>
              <a:latin typeface="Cavolini" panose="03000502040302020204" pitchFamily="66" charset="0"/>
            </a:endParaRPr>
          </a:p>
          <a:p>
            <a:pPr algn="l"/>
            <a:r>
              <a:rPr lang="de-DE" sz="2000" dirty="0">
                <a:solidFill>
                  <a:srgbClr val="FFFFFF"/>
                </a:solidFill>
                <a:latin typeface="Cavolini" panose="03000502040302020204" pitchFamily="66" charset="0"/>
              </a:rPr>
              <a:t>Klick auf den Link und finde heraus, wie andere Nationen die drei Disney-Figuren, die du hier siehst, nennen!</a:t>
            </a:r>
            <a:endParaRPr lang="x-none" sz="2000" dirty="0">
              <a:solidFill>
                <a:srgbClr val="FFFFFF"/>
              </a:solidFill>
              <a:latin typeface="Cavolini" panose="03000502040302020204" pitchFamily="66" charset="0"/>
            </a:endParaRPr>
          </a:p>
        </p:txBody>
      </p:sp>
      <p:pic>
        <p:nvPicPr>
          <p:cNvPr id="7" name="Grafik 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36E4844A-D32B-4E2B-8272-9B0AD4CDE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977" y="2010785"/>
            <a:ext cx="4580777" cy="338481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FC3811C-89EF-4F97-8122-EECA8EB69D3C}"/>
              </a:ext>
            </a:extLst>
          </p:cNvPr>
          <p:cNvSpPr txBox="1"/>
          <p:nvPr/>
        </p:nvSpPr>
        <p:spPr>
          <a:xfrm>
            <a:off x="6769977" y="5585790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000" dirty="0"/>
              <a:t>https://www.duckipedia.de/Datei:Tick,_Trick_und_Track_.jpg</a:t>
            </a:r>
            <a:endParaRPr lang="x-none" sz="1000" dirty="0"/>
          </a:p>
        </p:txBody>
      </p:sp>
    </p:spTree>
    <p:extLst>
      <p:ext uri="{BB962C8B-B14F-4D97-AF65-F5344CB8AC3E}">
        <p14:creationId xmlns:p14="http://schemas.microsoft.com/office/powerpoint/2010/main" val="3996846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112C3DA2-4AD1-419D-9214-F98D7C82FA85}"/>
              </a:ext>
            </a:extLst>
          </p:cNvPr>
          <p:cNvSpPr txBox="1"/>
          <p:nvPr/>
        </p:nvSpPr>
        <p:spPr>
          <a:xfrm>
            <a:off x="2012830" y="939167"/>
            <a:ext cx="93107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Instagram - Anteil der Nutzer nach Ländern weltweit 2021 | Statista</a:t>
            </a:r>
            <a:endParaRPr lang="x-none" b="1" dirty="0">
              <a:solidFill>
                <a:srgbClr val="00B0F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30F82AD-3436-4F59-B9C3-B4E62A74A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020" y="1475276"/>
            <a:ext cx="3646817" cy="249858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0988402-6645-45FD-A2F4-093F1416B979}"/>
              </a:ext>
            </a:extLst>
          </p:cNvPr>
          <p:cNvSpPr txBox="1"/>
          <p:nvPr/>
        </p:nvSpPr>
        <p:spPr>
          <a:xfrm>
            <a:off x="505363" y="4140641"/>
            <a:ext cx="110533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92D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Auch soziale Plattformen gibt es in allen Sprachen, (für genauere Information klicke den Link oben zur Statistik an!) – </a:t>
            </a:r>
          </a:p>
          <a:p>
            <a:endParaRPr lang="de-DE" b="1" dirty="0">
              <a:solidFill>
                <a:srgbClr val="92D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92D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schaffst du es, Beiträge in anderen Sprachen abzurufen?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92D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Welche Sprachen? Welche Beiträge?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92D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Würdest du Unterschiede in der Gestaltung zu deutschen Postings erkennen?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>
              <a:solidFill>
                <a:srgbClr val="92D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92D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Besprich deine Beobachtungen und Ergebnisse mit MitschülerInnen!</a:t>
            </a:r>
            <a:endParaRPr lang="x-none" b="1" dirty="0">
              <a:solidFill>
                <a:srgbClr val="92D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600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7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2BF3A8-DB7E-4707-BB38-9D5CE6433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2332" y="3375045"/>
            <a:ext cx="9667336" cy="2806489"/>
          </a:xfrm>
        </p:spPr>
        <p:txBody>
          <a:bodyPr anchor="b">
            <a:normAutofit/>
          </a:bodyPr>
          <a:lstStyle/>
          <a:p>
            <a:r>
              <a:rPr lang="de-DE" sz="32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Schon mal eine andere Schrift ausprobiert? </a:t>
            </a:r>
            <a:br>
              <a:rPr lang="de-DE" sz="32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de-DE" sz="32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de-DE" sz="32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Das Spiel (Link) anklicken, um als Beispiel das </a:t>
            </a:r>
            <a:r>
              <a:rPr lang="de-DE" sz="3200" b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russische Alphabet </a:t>
            </a:r>
            <a:r>
              <a:rPr lang="de-DE" sz="32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zu lernen und schreibe dann deinen Namen kyrillisch auf!</a:t>
            </a:r>
            <a:endParaRPr lang="x-none" sz="320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4D000F-8672-49A0-A632-BDBB6CFD7F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0481" y="2577420"/>
            <a:ext cx="8495070" cy="904005"/>
          </a:xfrm>
        </p:spPr>
        <p:txBody>
          <a:bodyPr>
            <a:normAutofit fontScale="92500"/>
          </a:bodyPr>
          <a:lstStyle/>
          <a:p>
            <a:endParaRPr lang="te-IN" b="1" dirty="0">
              <a:solidFill>
                <a:srgbClr val="FFFFFF"/>
              </a:solidFill>
            </a:endParaRPr>
          </a:p>
          <a:p>
            <a:r>
              <a:rPr lang="de-DE" sz="1700" b="1" u="sng" dirty="0">
                <a:solidFill>
                  <a:srgbClr val="00B0F0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https://edl.ecml.at/Games/Braingames/tabid/1532/language/Default.aspx</a:t>
            </a:r>
            <a:endParaRPr lang="x-none" sz="1700" b="1" dirty="0">
              <a:solidFill>
                <a:srgbClr val="00B0F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F9A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7C73524-1146-484C-8D8B-53DC89A9BCB3}"/>
              </a:ext>
            </a:extLst>
          </p:cNvPr>
          <p:cNvSpPr txBox="1"/>
          <p:nvPr/>
        </p:nvSpPr>
        <p:spPr>
          <a:xfrm>
            <a:off x="5618670" y="1644134"/>
            <a:ext cx="10524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z-Cyrl-AZ" dirty="0"/>
              <a:t>Привет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59320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Ein Bild, das Text, Poolball enthält.&#10;&#10;Automatisch generierte Beschreibung">
            <a:extLst>
              <a:ext uri="{FF2B5EF4-FFF2-40B4-BE49-F238E27FC236}">
                <a16:creationId xmlns:a16="http://schemas.microsoft.com/office/drawing/2014/main" id="{FD06CFA7-DA18-4A49-BDE0-8155686D55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23" t="9091" r="23141"/>
          <a:stretch/>
        </p:blipFill>
        <p:spPr>
          <a:xfrm>
            <a:off x="3552243" y="10"/>
            <a:ext cx="8668512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2BF3A8-DB7E-4707-BB38-9D5CE6433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719" y="0"/>
            <a:ext cx="4023360" cy="3204134"/>
          </a:xfrm>
        </p:spPr>
        <p:txBody>
          <a:bodyPr anchor="b">
            <a:normAutofit/>
          </a:bodyPr>
          <a:lstStyle/>
          <a:p>
            <a:pPr algn="l">
              <a:spcAft>
                <a:spcPts val="800"/>
              </a:spcAft>
            </a:pPr>
            <a:r>
              <a:rPr lang="it-IT" sz="1900" b="1" dirty="0" err="1">
                <a:solidFill>
                  <a:srgbClr val="C00000"/>
                </a:solidFill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E</a:t>
            </a:r>
            <a:r>
              <a:rPr lang="it-IT" sz="1900" b="1" dirty="0" err="1">
                <a:solidFill>
                  <a:srgbClr val="C00000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in</a:t>
            </a:r>
            <a:r>
              <a:rPr lang="it-IT" sz="1900" b="1" dirty="0">
                <a:solidFill>
                  <a:srgbClr val="C00000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 Lied in </a:t>
            </a:r>
            <a:r>
              <a:rPr lang="it-IT" sz="1900" b="1" dirty="0" err="1">
                <a:solidFill>
                  <a:srgbClr val="C00000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ganz</a:t>
            </a:r>
            <a:r>
              <a:rPr lang="it-IT" sz="1900" b="1" dirty="0">
                <a:solidFill>
                  <a:srgbClr val="C00000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 </a:t>
            </a:r>
            <a:r>
              <a:rPr lang="it-IT" sz="1900" b="1" dirty="0" err="1">
                <a:solidFill>
                  <a:srgbClr val="C00000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verschiedenen</a:t>
            </a:r>
            <a:r>
              <a:rPr lang="it-IT" sz="1900" b="1" dirty="0">
                <a:solidFill>
                  <a:srgbClr val="C00000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 </a:t>
            </a:r>
            <a:r>
              <a:rPr lang="it-IT" sz="1900" b="1" dirty="0" err="1">
                <a:solidFill>
                  <a:srgbClr val="C00000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Sprachen</a:t>
            </a:r>
            <a:r>
              <a:rPr lang="it-IT" sz="1900" b="1" dirty="0">
                <a:solidFill>
                  <a:srgbClr val="C00000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:</a:t>
            </a:r>
            <a:br>
              <a:rPr lang="it-IT" sz="1900" b="1" dirty="0">
                <a:solidFill>
                  <a:srgbClr val="C00000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</a:br>
            <a:br>
              <a:rPr lang="it-IT" sz="1900" b="1" dirty="0">
                <a:solidFill>
                  <a:srgbClr val="C00000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</a:br>
            <a:r>
              <a:rPr lang="it-IT" sz="1900" b="1" dirty="0">
                <a:solidFill>
                  <a:srgbClr val="00B0F0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https://www.lingoclub.com/de/this-is-halloween-in-different-languages</a:t>
            </a:r>
            <a:br>
              <a:rPr lang="it-IT" sz="1900" dirty="0"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</a:br>
            <a:br>
              <a:rPr lang="it-IT" sz="19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</a:br>
            <a:endParaRPr lang="x-none" sz="1900" dirty="0">
              <a:latin typeface="Comic Sans MS" panose="030F0702030302020204" pitchFamily="66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4D000F-8672-49A0-A632-BDBB6CFD7F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719" y="3338779"/>
            <a:ext cx="4023359" cy="2941251"/>
          </a:xfrm>
        </p:spPr>
        <p:txBody>
          <a:bodyPr>
            <a:noAutofit/>
          </a:bodyPr>
          <a:lstStyle/>
          <a:p>
            <a:pPr algn="l"/>
            <a:r>
              <a:rPr lang="de-DE" sz="16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Kennst du ein Lied in einer anderen Sprache? </a:t>
            </a:r>
          </a:p>
          <a:p>
            <a:pPr algn="l"/>
            <a:r>
              <a:rPr lang="de-DE" sz="16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Vielleicht bringst du es </a:t>
            </a:r>
            <a:r>
              <a:rPr lang="de-DE" sz="1600" b="1" dirty="0" err="1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MitschülerInnensingen</a:t>
            </a:r>
            <a:r>
              <a:rPr lang="de-DE" sz="16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bei?</a:t>
            </a:r>
          </a:p>
          <a:p>
            <a:pPr algn="l"/>
            <a:r>
              <a:rPr lang="de-DE" sz="16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Oder aber du könntest etwas in einer „Phantasiesprache“ verfassen – vielleicht klingt das einfach so gut, auch wenn niemand etwas versteht! </a:t>
            </a:r>
          </a:p>
          <a:p>
            <a:pPr algn="l"/>
            <a:r>
              <a:rPr lang="de-DE" sz="16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Gruppenarbeit ist diese Aufgabe sicher einfacher!</a:t>
            </a:r>
            <a:endParaRPr lang="x-none" sz="1600" b="1" dirty="0">
              <a:solidFill>
                <a:srgbClr val="C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56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48" name="Freeform: Shape 47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362BF651-27A8-49CC-B2C4-2578BDD81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58" r="10740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C2BF3A8-DB7E-4707-BB38-9D5CE6433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6822" y="4413361"/>
            <a:ext cx="9673088" cy="2113959"/>
          </a:xfrm>
        </p:spPr>
        <p:txBody>
          <a:bodyPr anchor="t">
            <a:noAutofit/>
          </a:bodyPr>
          <a:lstStyle/>
          <a:p>
            <a:br>
              <a:rPr lang="de-DE" sz="1800" b="1" dirty="0">
                <a:solidFill>
                  <a:schemeClr val="tx2"/>
                </a:solidFill>
              </a:rPr>
            </a:br>
            <a:r>
              <a:rPr lang="de-DE" sz="1800" b="1" dirty="0">
                <a:solidFill>
                  <a:schemeClr val="tx2"/>
                </a:solidFill>
                <a:latin typeface="Comic Sans MS" panose="030F0702030302020204" pitchFamily="66" charset="0"/>
              </a:rPr>
              <a:t>http://www.voxmi.at/</a:t>
            </a:r>
            <a:endParaRPr lang="x-none" sz="18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979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545</Words>
  <Application>Microsoft Office PowerPoint</Application>
  <PresentationFormat>Breitbild</PresentationFormat>
  <Paragraphs>37</Paragraphs>
  <Slides>9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7" baseType="lpstr">
      <vt:lpstr>Algerian</vt:lpstr>
      <vt:lpstr>Arial</vt:lpstr>
      <vt:lpstr>Calibri</vt:lpstr>
      <vt:lpstr>Calibri Light</vt:lpstr>
      <vt:lpstr>Cavolini</vt:lpstr>
      <vt:lpstr>Century Schoolbook</vt:lpstr>
      <vt:lpstr>Comic Sans MS</vt:lpstr>
      <vt:lpstr>Office</vt:lpstr>
      <vt:lpstr>voXmiT! Sprache ist überall und so verschieden! !</vt:lpstr>
      <vt:lpstr>PowerPoint-Präsentation</vt:lpstr>
      <vt:lpstr>Fundgrube Internet,   hier finden wir so viele verschiedene Sprachen!</vt:lpstr>
      <vt:lpstr>Minecraft! ALLE spielen es, vor allem in der Unterstufe gerne, oder? Zumindest wird es ganz sicher auch in anderen Sprachen gespielt … ?  </vt:lpstr>
      <vt:lpstr>Wer kennt sie nicht, die Mickey Maus!  Die gibt es doch auch in vielen Ländern … heißt sie dort immer gleich? </vt:lpstr>
      <vt:lpstr>PowerPoint-Präsentation</vt:lpstr>
      <vt:lpstr>Schon mal eine andere Schrift ausprobiert?   Das Spiel (Link) anklicken, um als Beispiel das russische Alphabet zu lernen und schreibe dann deinen Namen kyrillisch auf!</vt:lpstr>
      <vt:lpstr>Ein Lied in ganz verschiedenen Sprachen:  https://www.lingoclub.com/de/this-is-halloween-in-different-languages  </vt:lpstr>
      <vt:lpstr> http://www.voxmi.at/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voXmi – INTERNETRALLYE primarstufe (3./4.Kl.)</dc:title>
  <dc:creator>Susana Landgrebe</dc:creator>
  <cp:lastModifiedBy>Margit Stockreiter</cp:lastModifiedBy>
  <cp:revision>11</cp:revision>
  <dcterms:created xsi:type="dcterms:W3CDTF">2020-08-12T20:37:54Z</dcterms:created>
  <dcterms:modified xsi:type="dcterms:W3CDTF">2023-01-19T15:56:52Z</dcterms:modified>
</cp:coreProperties>
</file>