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68" r:id="rId4"/>
    <p:sldId id="283" r:id="rId5"/>
    <p:sldId id="277" r:id="rId6"/>
    <p:sldId id="278" r:id="rId7"/>
    <p:sldId id="284" r:id="rId8"/>
    <p:sldId id="279" r:id="rId9"/>
    <p:sldId id="281"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a Landgrebe" initials="SL" lastIdx="1" clrIdx="0">
    <p:extLst>
      <p:ext uri="{19B8F6BF-5375-455C-9EA6-DF929625EA0E}">
        <p15:presenceInfo xmlns:p15="http://schemas.microsoft.com/office/powerpoint/2012/main" xmlns="" userId="2c6b4e5f3a297c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83" d="100"/>
          <a:sy n="83" d="100"/>
        </p:scale>
        <p:origin x="42" y="5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FE40B2-CDE2-40F0-BC59-5A9995D9E43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xmlns="" id="{CAD473FC-4623-42AE-8271-691BFD141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xmlns="" id="{C73AA5E4-5E17-4569-B13C-06EE3A818DCF}"/>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84D53605-9121-4241-B104-31325A05CA7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699C0332-AE31-4084-8B26-39107C9FC847}"/>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172691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B105EC5-F5CF-4FE8-94CB-E9F8DFA9444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xmlns="" id="{40B63907-64E7-451C-9B3C-5D4DD327166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88EC6E34-8A34-4BDF-A0D7-CEEF0B3B9D00}"/>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D8D919C3-D155-47C8-A3BF-098D8546F6E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3B02CBCE-D22F-4660-B74C-4FCE7FC58C64}"/>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410982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5FE03E9E-08B6-4603-8096-AED70AC4F06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xmlns="" id="{ED68CBFD-771B-4E2E-91B1-28D30088BEE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59040453-026B-409A-8D10-8282206FA3C1}"/>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47C2F861-DC0C-4ADF-914E-CA333F8339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F2E53FB0-2FF4-497B-8EEF-A8836FC4E1FA}"/>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323273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7468034-5505-4BF3-A8D5-6BBCA6A2B006}"/>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xmlns="" id="{9F6F5CCE-2717-4EA2-B6E6-5CCFB1B6C07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A1C6AC1D-BC6D-4292-9234-A0D43BD86974}"/>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D7BAE1B0-14EE-471B-83BC-2ECBFDAF1AA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3D9B5F05-03A8-46CB-8DA0-2223C8CEBEC9}"/>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338881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940F5FE-4351-44E0-AA36-E943B79ED25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xmlns="" id="{CF35C342-84B9-4B6A-BBC0-75B175E38A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E937B5AC-30E5-46F9-B73A-60DEAECA13B1}"/>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24366765-BE95-41E5-AF0D-FDE338D187C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9BB4D36D-F487-404D-8E66-FD757529AE94}"/>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420417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CB1F911-7D69-454E-9A8E-50213AF5723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xmlns="" id="{18D76FC2-D5D4-4D84-AE70-50D3740B403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xmlns="" id="{DA535D4C-8121-4FB8-9175-70909061EDB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xmlns="" id="{9CEC36E6-9AF6-4CF9-A430-3E77E26EFC43}"/>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6" name="Fußzeilenplatzhalter 5">
            <a:extLst>
              <a:ext uri="{FF2B5EF4-FFF2-40B4-BE49-F238E27FC236}">
                <a16:creationId xmlns:a16="http://schemas.microsoft.com/office/drawing/2014/main" xmlns="" id="{A185A76F-B5EC-4CC8-873D-6589EBAB3BC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B50D553A-435C-48E2-AC3F-273EEB0A34AC}"/>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68805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ED635C3-DBDA-4BC0-B6D9-3C507DDF16E5}"/>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5C3020B3-443E-4042-9AA4-1F9424EBD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A9D81194-90C7-4925-B691-29E36DA4590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xmlns="" id="{615A65C7-FC64-4172-93F1-E0093D698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8F1E590C-4249-4EA3-85BA-57CD4C93020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xmlns="" id="{2A38754B-DBAC-4563-A07A-B43573359DCE}"/>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8" name="Fußzeilenplatzhalter 7">
            <a:extLst>
              <a:ext uri="{FF2B5EF4-FFF2-40B4-BE49-F238E27FC236}">
                <a16:creationId xmlns:a16="http://schemas.microsoft.com/office/drawing/2014/main" xmlns="" id="{0537192D-755D-4945-B5F7-36031E1CBEEF}"/>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xmlns="" id="{21A8EB86-3135-4EA7-8D33-551FFC901F39}"/>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168524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94556FA-D7C6-433C-ADD3-C83D97321A8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xmlns="" id="{6CF757C4-F089-4A22-B3DF-96E81905DB5D}"/>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4" name="Fußzeilenplatzhalter 3">
            <a:extLst>
              <a:ext uri="{FF2B5EF4-FFF2-40B4-BE49-F238E27FC236}">
                <a16:creationId xmlns:a16="http://schemas.microsoft.com/office/drawing/2014/main" xmlns="" id="{02DA05B6-5E07-42EE-9A8E-07D41DE9824F}"/>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xmlns="" id="{5CE674CB-1483-4956-8804-F55F4A36BCD8}"/>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10046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8E2E51C2-F037-4028-B6B6-4C22D50D9DD4}"/>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3" name="Fußzeilenplatzhalter 2">
            <a:extLst>
              <a:ext uri="{FF2B5EF4-FFF2-40B4-BE49-F238E27FC236}">
                <a16:creationId xmlns:a16="http://schemas.microsoft.com/office/drawing/2014/main" xmlns="" id="{54AC6E25-C26A-4140-AF69-AE7FAA9BBE6C}"/>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xmlns="" id="{B5544374-E24B-4047-83AB-27F2F5213E3D}"/>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99841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7BEBEA1-134D-4EE8-B7C1-813A4636F95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xmlns="" id="{9BF0724B-DAA3-461E-86C6-00DF5C3F48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xmlns="" id="{AC5D2E69-CD16-4AFB-A5A2-94772ACEB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7C46C762-DE9A-4744-A93C-FEA0491802D9}"/>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6" name="Fußzeilenplatzhalter 5">
            <a:extLst>
              <a:ext uri="{FF2B5EF4-FFF2-40B4-BE49-F238E27FC236}">
                <a16:creationId xmlns:a16="http://schemas.microsoft.com/office/drawing/2014/main" xmlns="" id="{A9F20DD4-3AC8-4AFA-B851-9D35D3387B0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ABFE65BA-CA73-4157-B908-E09ECEECA538}"/>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195046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F5E07B-D10C-4DA9-82B0-3DDF8F555D5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xmlns="" id="{78EE34CD-469F-4BFA-8CFB-2AE9D16D4F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xmlns="" id="{12DDA492-55AD-4643-9FA4-77C8E05E0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564A4B6E-FE26-4001-8AAD-BD7084D76A8E}"/>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6" name="Fußzeilenplatzhalter 5">
            <a:extLst>
              <a:ext uri="{FF2B5EF4-FFF2-40B4-BE49-F238E27FC236}">
                <a16:creationId xmlns:a16="http://schemas.microsoft.com/office/drawing/2014/main" xmlns="" id="{6FD76551-00B6-4714-8401-E0469AF383C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F8CE7972-A53A-4C9B-B943-C624CE5F3636}"/>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220007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CF66BA33-787F-4481-8254-E660DE8BF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3F5F5633-1989-43CB-ACBE-AD2884EE96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02AAC465-5749-48A3-9576-456D46F34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DE0471B2-A59E-4B9E-B213-A6A898C5E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xmlns="" id="{D608A923-DB50-4C2E-BADB-F5765A1F2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DE4B1-C0A5-40E7-BF8E-6D233F45D454}" type="slidenum">
              <a:rPr lang="de-AT" smtClean="0"/>
              <a:t>‹#›</a:t>
            </a:fld>
            <a:endParaRPr lang="de-AT"/>
          </a:p>
        </p:txBody>
      </p:sp>
    </p:spTree>
    <p:extLst>
      <p:ext uri="{BB962C8B-B14F-4D97-AF65-F5344CB8AC3E}">
        <p14:creationId xmlns:p14="http://schemas.microsoft.com/office/powerpoint/2010/main" val="353690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earningapps.org/display?v=psk8peqnj20"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duckipedia.de/Liste_von_Disney-Figuren_in_verschiedenen_Sprachen"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hyperlink" Target="https://youtu.be/FfKgK0UHrZA"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voxmi.at/wp-content/uploads/2021/01/Rotkaeppchen.pn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ingoclub.com/de/the-very-hungry-caterpillar"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lingoclub.com/de/this-is-halloween-in-different-languages" TargetMode="External"/><Relationship Id="rId5" Type="http://schemas.openxmlformats.org/officeDocument/2006/relationships/hyperlink" Target="https://www.lingoclub.com/de/where-the-wild-things-are" TargetMode="External"/><Relationship Id="rId4" Type="http://schemas.openxmlformats.org/officeDocument/2006/relationships/hyperlink" Target="https://www.lingoclub.com/de/the-snowy-day"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CD5C9893-2E24-4877-982C-29C7F9927AB5}"/>
              </a:ext>
            </a:extLst>
          </p:cNvPr>
          <p:cNvPicPr>
            <a:picLocks noChangeAspect="1"/>
          </p:cNvPicPr>
          <p:nvPr/>
        </p:nvPicPr>
        <p:blipFill rotWithShape="1">
          <a:blip r:embed="rId2">
            <a:alphaModFix amt="50000"/>
          </a:blip>
          <a:srcRect t="4580" b="14193"/>
          <a:stretch/>
        </p:blipFill>
        <p:spPr>
          <a:xfrm>
            <a:off x="20" y="1"/>
            <a:ext cx="12191980" cy="6857999"/>
          </a:xfrm>
          <a:prstGeom prst="rect">
            <a:avLst/>
          </a:prstGeom>
        </p:spPr>
      </p:pic>
      <p:sp>
        <p:nvSpPr>
          <p:cNvPr id="6" name="Titel 5">
            <a:extLst>
              <a:ext uri="{FF2B5EF4-FFF2-40B4-BE49-F238E27FC236}">
                <a16:creationId xmlns:a16="http://schemas.microsoft.com/office/drawing/2014/main" xmlns="" id="{6C67109C-B382-40A2-9BC4-3EB0B43B8EB3}"/>
              </a:ext>
            </a:extLst>
          </p:cNvPr>
          <p:cNvSpPr>
            <a:spLocks noGrp="1"/>
          </p:cNvSpPr>
          <p:nvPr>
            <p:ph type="ctrTitle"/>
          </p:nvPr>
        </p:nvSpPr>
        <p:spPr>
          <a:xfrm>
            <a:off x="1524000" y="3587054"/>
            <a:ext cx="9144000" cy="2387600"/>
          </a:xfrm>
        </p:spPr>
        <p:txBody>
          <a:bodyPr>
            <a:normAutofit fontScale="90000"/>
          </a:bodyPr>
          <a:lstStyle/>
          <a:p>
            <a:r>
              <a:rPr lang="de-DE" b="1" dirty="0" err="1">
                <a:solidFill>
                  <a:srgbClr val="C00000"/>
                </a:solidFill>
                <a:latin typeface="Cavolini" panose="03000502040302020204" pitchFamily="66" charset="0"/>
                <a:cs typeface="Cavolini" panose="03000502040302020204" pitchFamily="66" charset="0"/>
              </a:rPr>
              <a:t>voXmiT</a:t>
            </a:r>
            <a:r>
              <a:rPr lang="de-DE" b="1" dirty="0">
                <a:solidFill>
                  <a:srgbClr val="C00000"/>
                </a:solidFill>
                <a:latin typeface="Cavolini" panose="03000502040302020204" pitchFamily="66" charset="0"/>
                <a:cs typeface="Cavolini" panose="03000502040302020204" pitchFamily="66" charset="0"/>
              </a:rPr>
              <a:t>!</a:t>
            </a:r>
            <a:br>
              <a:rPr lang="de-DE" b="1" dirty="0">
                <a:solidFill>
                  <a:srgbClr val="C00000"/>
                </a:solidFill>
                <a:latin typeface="Cavolini" panose="03000502040302020204" pitchFamily="66" charset="0"/>
                <a:cs typeface="Cavolini" panose="03000502040302020204" pitchFamily="66" charset="0"/>
              </a:rPr>
            </a:br>
            <a:r>
              <a:rPr lang="de-DE" b="1" dirty="0">
                <a:solidFill>
                  <a:srgbClr val="C00000"/>
                </a:solidFill>
                <a:latin typeface="Cavolini" panose="03000502040302020204" pitchFamily="66" charset="0"/>
                <a:cs typeface="Cavolini" panose="03000502040302020204" pitchFamily="66" charset="0"/>
              </a:rPr>
              <a:t>Sprache ist überall und so verschieden!</a:t>
            </a:r>
            <a:br>
              <a:rPr lang="de-DE" b="1" dirty="0">
                <a:solidFill>
                  <a:srgbClr val="C00000"/>
                </a:solidFill>
                <a:latin typeface="Cavolini" panose="03000502040302020204" pitchFamily="66" charset="0"/>
                <a:cs typeface="Cavolini" panose="03000502040302020204" pitchFamily="66" charset="0"/>
              </a:rPr>
            </a:br>
            <a:r>
              <a:rPr lang="x-none" dirty="0">
                <a:latin typeface="Cavolini" panose="020B0502040204020203" pitchFamily="66" charset="0"/>
                <a:cs typeface="Cavolini" panose="020B0502040204020203" pitchFamily="66" charset="0"/>
              </a:rPr>
              <a:t/>
            </a:r>
            <a:br>
              <a:rPr lang="x-none" dirty="0">
                <a:latin typeface="Cavolini" panose="020B0502040204020203" pitchFamily="66" charset="0"/>
                <a:cs typeface="Cavolini" panose="020B0502040204020203" pitchFamily="66" charset="0"/>
              </a:rPr>
            </a:br>
            <a:r>
              <a:rPr lang="de-AT" sz="2700" b="1" dirty="0">
                <a:solidFill>
                  <a:srgbClr val="FFFF00"/>
                </a:solidFill>
                <a:latin typeface="Comic Sans MS" panose="030F0702030302020204" pitchFamily="66" charset="0"/>
              </a:rPr>
              <a:t>BITTE EINSTEIGEN – </a:t>
            </a:r>
            <a:br>
              <a:rPr lang="de-AT" sz="2700" b="1" dirty="0">
                <a:solidFill>
                  <a:srgbClr val="FFFF00"/>
                </a:solidFill>
                <a:latin typeface="Comic Sans MS" panose="030F0702030302020204" pitchFamily="66" charset="0"/>
              </a:rPr>
            </a:br>
            <a:r>
              <a:rPr lang="de-AT" sz="2700" b="1" dirty="0">
                <a:solidFill>
                  <a:srgbClr val="FFFF00"/>
                </a:solidFill>
                <a:latin typeface="Comic Sans MS" panose="030F0702030302020204" pitchFamily="66" charset="0"/>
              </a:rPr>
              <a:t>WEITER GEHT‘S INS ABENTEUER </a:t>
            </a:r>
            <a:br>
              <a:rPr lang="de-AT" sz="2700" b="1" dirty="0">
                <a:solidFill>
                  <a:srgbClr val="FFFF00"/>
                </a:solidFill>
                <a:latin typeface="Comic Sans MS" panose="030F0702030302020204" pitchFamily="66" charset="0"/>
              </a:rPr>
            </a:br>
            <a:r>
              <a:rPr lang="de-AT" sz="2700" b="1" dirty="0">
                <a:solidFill>
                  <a:srgbClr val="FFFF00"/>
                </a:solidFill>
                <a:latin typeface="Comic Sans MS" panose="030F0702030302020204" pitchFamily="66" charset="0"/>
              </a:rPr>
              <a:t>DER WELT DER SPRACHEN!</a:t>
            </a:r>
            <a:endParaRPr lang="x-none" dirty="0">
              <a:solidFill>
                <a:srgbClr val="FFFF00"/>
              </a:solidFill>
            </a:endParaRPr>
          </a:p>
        </p:txBody>
      </p:sp>
    </p:spTree>
    <p:extLst>
      <p:ext uri="{BB962C8B-B14F-4D97-AF65-F5344CB8AC3E}">
        <p14:creationId xmlns:p14="http://schemas.microsoft.com/office/powerpoint/2010/main" val="64779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2A0E4E09-FC02-4ADC-951A-3FFA90B6FE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Spiegel, Licht, Zeichnung enthält.&#10;&#10;Automatisch generierte Beschreibung">
            <a:extLst>
              <a:ext uri="{FF2B5EF4-FFF2-40B4-BE49-F238E27FC236}">
                <a16:creationId xmlns:a16="http://schemas.microsoft.com/office/drawing/2014/main" xmlns="" id="{386421AD-4C01-4C5C-9823-DD335512A78D}"/>
              </a:ext>
            </a:extLst>
          </p:cNvPr>
          <p:cNvPicPr>
            <a:picLocks noChangeAspect="1"/>
          </p:cNvPicPr>
          <p:nvPr/>
        </p:nvPicPr>
        <p:blipFill rotWithShape="1">
          <a:blip r:embed="rId2">
            <a:alphaModFix amt="41000"/>
          </a:blip>
          <a:srcRect r="364"/>
          <a:stretch/>
        </p:blipFill>
        <p:spPr>
          <a:xfrm>
            <a:off x="-57815" y="1"/>
            <a:ext cx="6423053" cy="6858000"/>
          </a:xfrm>
          <a:prstGeom prst="rect">
            <a:avLst/>
          </a:prstGeom>
        </p:spPr>
      </p:pic>
      <p:grpSp>
        <p:nvGrpSpPr>
          <p:cNvPr id="37" name="Group 36">
            <a:extLst>
              <a:ext uri="{FF2B5EF4-FFF2-40B4-BE49-F238E27FC236}">
                <a16:creationId xmlns:a16="http://schemas.microsoft.com/office/drawing/2014/main" xmlns="" id="{B0A10B5A-315F-4751-BA35-34556B5D26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6423049" cy="6858001"/>
            <a:chOff x="0" y="0"/>
            <a:chExt cx="6423049" cy="6858001"/>
          </a:xfrm>
        </p:grpSpPr>
        <p:sp>
          <p:nvSpPr>
            <p:cNvPr id="38" name="Freeform: Shape 37">
              <a:extLst>
                <a:ext uri="{FF2B5EF4-FFF2-40B4-BE49-F238E27FC236}">
                  <a16:creationId xmlns:a16="http://schemas.microsoft.com/office/drawing/2014/main" xmlns="" id="{4A5DAC55-04A1-4AB4-A2C6-C859A915C8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9" name="Freeform: Shape 38">
              <a:extLst>
                <a:ext uri="{FF2B5EF4-FFF2-40B4-BE49-F238E27FC236}">
                  <a16:creationId xmlns:a16="http://schemas.microsoft.com/office/drawing/2014/main" xmlns="" id="{A7370387-C8AA-4FC4-B636-C83BA7921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xmlns="" id="{4E3C2B3B-4414-484B-8914-7CB18736F2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41" name="Freeform: Shape 40">
              <a:extLst>
                <a:ext uri="{FF2B5EF4-FFF2-40B4-BE49-F238E27FC236}">
                  <a16:creationId xmlns:a16="http://schemas.microsoft.com/office/drawing/2014/main" xmlns="" id="{AFB69BCB-EE83-44E6-8C11-3344C73DF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42" name="Freeform: Shape 41">
              <a:extLst>
                <a:ext uri="{FF2B5EF4-FFF2-40B4-BE49-F238E27FC236}">
                  <a16:creationId xmlns:a16="http://schemas.microsoft.com/office/drawing/2014/main" xmlns="" id="{98E9BA58-2C07-4CA1-99C2-7738FBA37E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
        <p:nvSpPr>
          <p:cNvPr id="2" name="Titel 1">
            <a:extLst>
              <a:ext uri="{FF2B5EF4-FFF2-40B4-BE49-F238E27FC236}">
                <a16:creationId xmlns:a16="http://schemas.microsoft.com/office/drawing/2014/main" xmlns="" id="{B466A3EB-DBB7-4E37-A7AC-5DA5E504D191}"/>
              </a:ext>
            </a:extLst>
          </p:cNvPr>
          <p:cNvSpPr>
            <a:spLocks noGrp="1"/>
          </p:cNvSpPr>
          <p:nvPr>
            <p:ph type="ctrTitle"/>
          </p:nvPr>
        </p:nvSpPr>
        <p:spPr>
          <a:xfrm>
            <a:off x="5180349" y="4065160"/>
            <a:ext cx="6423052" cy="2416153"/>
          </a:xfrm>
        </p:spPr>
        <p:txBody>
          <a:bodyPr anchor="t">
            <a:noAutofit/>
          </a:bodyPr>
          <a:lstStyle/>
          <a:p>
            <a:pPr algn="l">
              <a:spcBef>
                <a:spcPts val="1000"/>
              </a:spcBef>
            </a:pPr>
            <a:r>
              <a:rPr lang="de-DE" sz="2000" dirty="0">
                <a:solidFill>
                  <a:schemeClr val="tx2"/>
                </a:solidFill>
                <a:latin typeface="Comic Sans MS" panose="030F0702030302020204" pitchFamily="66" charset="0"/>
                <a:ea typeface="+mn-ea"/>
                <a:cs typeface="+mn-cs"/>
              </a:rPr>
              <a:t/>
            </a:r>
            <a:br>
              <a:rPr lang="de-DE" sz="2000" dirty="0">
                <a:solidFill>
                  <a:schemeClr val="tx2"/>
                </a:solidFill>
                <a:latin typeface="Comic Sans MS" panose="030F0702030302020204" pitchFamily="66" charset="0"/>
                <a:ea typeface="+mn-ea"/>
                <a:cs typeface="+mn-cs"/>
              </a:rPr>
            </a:br>
            <a:r>
              <a:rPr lang="de-DE" sz="1600" u="sng" dirty="0">
                <a:solidFill>
                  <a:schemeClr val="tx2"/>
                </a:solidFill>
                <a:effectLst/>
                <a:latin typeface="Cavolini" panose="03000502040302020204" pitchFamily="66" charset="0"/>
                <a:ea typeface="Calibri" panose="020F0502020204030204" pitchFamily="34" charset="0"/>
                <a:cs typeface="Cavolini" panose="03000502040302020204" pitchFamily="66" charset="0"/>
                <a:hlinkClick r:id="rId3"/>
              </a:rPr>
              <a:t>https://learningapps.org/display?v=psk8peqnj20</a:t>
            </a:r>
            <a:r>
              <a:rPr lang="de-DE" sz="2000" u="sng" dirty="0">
                <a:solidFill>
                  <a:schemeClr val="tx2"/>
                </a:solidFill>
                <a:effectLst/>
                <a:latin typeface="Calibri" panose="020F0502020204030204" pitchFamily="34" charset="0"/>
                <a:ea typeface="Calibri" panose="020F0502020204030204" pitchFamily="34" charset="0"/>
              </a:rPr>
              <a:t/>
            </a:r>
            <a:br>
              <a:rPr lang="de-DE" sz="2000" u="sng" dirty="0">
                <a:solidFill>
                  <a:schemeClr val="tx2"/>
                </a:solidFill>
                <a:effectLst/>
                <a:latin typeface="Calibri" panose="020F0502020204030204" pitchFamily="34" charset="0"/>
                <a:ea typeface="Calibri" panose="020F0502020204030204" pitchFamily="34" charset="0"/>
              </a:rPr>
            </a:br>
            <a:r>
              <a:rPr lang="x-none" sz="2000" dirty="0">
                <a:solidFill>
                  <a:schemeClr val="tx2"/>
                </a:solidFill>
                <a:effectLst/>
                <a:latin typeface="Calibri" panose="020F0502020204030204" pitchFamily="34" charset="0"/>
                <a:ea typeface="Calibri" panose="020F0502020204030204" pitchFamily="34" charset="0"/>
              </a:rPr>
              <a:t/>
            </a:r>
            <a:br>
              <a:rPr lang="x-none" sz="2000" dirty="0">
                <a:solidFill>
                  <a:schemeClr val="tx2"/>
                </a:solidFill>
                <a:effectLst/>
                <a:latin typeface="Calibri" panose="020F0502020204030204" pitchFamily="34" charset="0"/>
                <a:ea typeface="Calibri" panose="020F0502020204030204" pitchFamily="34" charset="0"/>
              </a:rPr>
            </a:br>
            <a:r>
              <a:rPr lang="de-DE" sz="1600" b="1" dirty="0">
                <a:solidFill>
                  <a:srgbClr val="C00000"/>
                </a:solidFill>
                <a:effectLst/>
                <a:latin typeface="Cavolini" panose="03000502040302020204" pitchFamily="66" charset="0"/>
                <a:ea typeface="+mn-ea"/>
                <a:cs typeface="Cavolini" panose="03000502040302020204" pitchFamily="66" charset="0"/>
              </a:rPr>
              <a:t>Dieser Link führt zu einem Memory, das aus Fotos </a:t>
            </a:r>
            <a:r>
              <a:rPr lang="de-DE" sz="1600" b="1" dirty="0">
                <a:solidFill>
                  <a:srgbClr val="C00000"/>
                </a:solidFill>
                <a:latin typeface="Cavolini" panose="03000502040302020204" pitchFamily="66" charset="0"/>
                <a:ea typeface="+mn-ea"/>
                <a:cs typeface="Cavolini" panose="03000502040302020204" pitchFamily="66" charset="0"/>
              </a:rPr>
              <a:t>besteht, die Kinder in ihrer Umgebung in Wien gemacht haben! So viel unterschiedliche Sprachen gibt es in unserer Umgebung zu entdecken!</a:t>
            </a:r>
            <a:endParaRPr lang="x-none" sz="1600" b="1" dirty="0">
              <a:solidFill>
                <a:srgbClr val="C00000"/>
              </a:solidFill>
              <a:latin typeface="Cavolini" panose="03000502040302020204" pitchFamily="66" charset="0"/>
              <a:ea typeface="+mn-ea"/>
              <a:cs typeface="Cavolini" panose="03000502040302020204" pitchFamily="66" charset="0"/>
            </a:endParaRPr>
          </a:p>
        </p:txBody>
      </p:sp>
      <p:sp>
        <p:nvSpPr>
          <p:cNvPr id="3" name="Untertitel 2">
            <a:extLst>
              <a:ext uri="{FF2B5EF4-FFF2-40B4-BE49-F238E27FC236}">
                <a16:creationId xmlns:a16="http://schemas.microsoft.com/office/drawing/2014/main" xmlns="" id="{26B3E4F5-6021-4F7E-A5D6-3C13A2F3CF3A}"/>
              </a:ext>
            </a:extLst>
          </p:cNvPr>
          <p:cNvSpPr>
            <a:spLocks noGrp="1"/>
          </p:cNvSpPr>
          <p:nvPr>
            <p:ph type="subTitle" idx="1"/>
          </p:nvPr>
        </p:nvSpPr>
        <p:spPr>
          <a:xfrm>
            <a:off x="425570" y="989162"/>
            <a:ext cx="10266928" cy="2334124"/>
          </a:xfrm>
        </p:spPr>
        <p:txBody>
          <a:bodyPr anchor="b">
            <a:noAutofit/>
          </a:bodyPr>
          <a:lstStyle/>
          <a:p>
            <a:pPr algn="l"/>
            <a:r>
              <a:rPr lang="de-DE" sz="1600" b="1" dirty="0">
                <a:solidFill>
                  <a:srgbClr val="C00000"/>
                </a:solidFill>
                <a:latin typeface="Cavolini" panose="03000502040302020204" pitchFamily="66" charset="0"/>
                <a:cs typeface="Cavolini" panose="03000502040302020204" pitchFamily="66" charset="0"/>
              </a:rPr>
              <a:t>AUF, SPRACHDETEKTIVE!</a:t>
            </a:r>
          </a:p>
          <a:p>
            <a:pPr algn="l"/>
            <a:r>
              <a:rPr lang="de-DE" sz="1600" b="1" dirty="0">
                <a:solidFill>
                  <a:srgbClr val="C00000"/>
                </a:solidFill>
                <a:latin typeface="Cavolini" panose="03000502040302020204" pitchFamily="66" charset="0"/>
                <a:cs typeface="Cavolini" panose="03000502040302020204" pitchFamily="66" charset="0"/>
              </a:rPr>
              <a:t>Hast du dich auf deinem Schulweg und in deiner Wohnumgebung schon einmal richtig umgesehen? Sicherlich kannst du Wörter aus anderen Sprachen oder anderen Mundarten entdecken, wenn du darauf speziell achtest! Oft verstecken sich diese Wörter richtig – auf Plakaten, in Gasthausnamen, auf Graffitizeichnungen, in der Straßenbahn, …</a:t>
            </a:r>
          </a:p>
          <a:p>
            <a:pPr algn="l"/>
            <a:r>
              <a:rPr lang="de-DE" sz="1600" b="1" dirty="0">
                <a:solidFill>
                  <a:srgbClr val="C00000"/>
                </a:solidFill>
                <a:latin typeface="Cavolini" panose="03000502040302020204" pitchFamily="66" charset="0"/>
                <a:cs typeface="Cavolini" panose="03000502040302020204" pitchFamily="66" charset="0"/>
              </a:rPr>
              <a:t>Haben deine MitschülerInnen auch etwas gefunden? </a:t>
            </a:r>
          </a:p>
          <a:p>
            <a:pPr algn="l"/>
            <a:r>
              <a:rPr lang="de-DE" sz="1600" b="1" dirty="0">
                <a:solidFill>
                  <a:srgbClr val="C00000"/>
                </a:solidFill>
                <a:latin typeface="Cavolini" panose="03000502040302020204" pitchFamily="66" charset="0"/>
                <a:cs typeface="Cavolini" panose="03000502040302020204" pitchFamily="66" charset="0"/>
              </a:rPr>
              <a:t>Wenn ihr ganz viel gefunden habt, könnt ihr ein Memory mit den gefundenen Wörtern in der Klasse basteln! Oder ihr macht mit euren Fotos ein eigenes </a:t>
            </a:r>
            <a:r>
              <a:rPr lang="de-DE" sz="1600" b="1" dirty="0" err="1">
                <a:solidFill>
                  <a:srgbClr val="C00000"/>
                </a:solidFill>
                <a:latin typeface="Cavolini" panose="03000502040302020204" pitchFamily="66" charset="0"/>
                <a:cs typeface="Cavolini" panose="03000502040302020204" pitchFamily="66" charset="0"/>
              </a:rPr>
              <a:t>Learningapp</a:t>
            </a:r>
            <a:r>
              <a:rPr lang="de-DE" sz="1600" b="1" dirty="0">
                <a:solidFill>
                  <a:srgbClr val="C00000"/>
                </a:solidFill>
                <a:latin typeface="Cavolini" panose="03000502040302020204" pitchFamily="66" charset="0"/>
                <a:cs typeface="Cavolini" panose="03000502040302020204" pitchFamily="66" charset="0"/>
              </a:rPr>
              <a:t> - Spiel!</a:t>
            </a:r>
            <a:endParaRPr lang="x-none" sz="1600" b="1" dirty="0">
              <a:solidFill>
                <a:srgbClr val="C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89111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21FCD88A-65B8-4EBC-BC47-9B1F485100D9}"/>
              </a:ext>
            </a:extLst>
          </p:cNvPr>
          <p:cNvSpPr>
            <a:spLocks noGrp="1"/>
          </p:cNvSpPr>
          <p:nvPr>
            <p:ph idx="1"/>
          </p:nvPr>
        </p:nvSpPr>
        <p:spPr>
          <a:xfrm>
            <a:off x="-265472" y="756368"/>
            <a:ext cx="6280355" cy="4351338"/>
          </a:xfrm>
        </p:spPr>
        <p:txBody>
          <a:bodyPr>
            <a:normAutofit/>
          </a:bodyPr>
          <a:lstStyle/>
          <a:p>
            <a:pPr marL="0" indent="0" algn="ctr">
              <a:buNone/>
            </a:pPr>
            <a:endParaRPr lang="de-AT" sz="6000" dirty="0">
              <a:solidFill>
                <a:srgbClr val="FF0000"/>
              </a:solidFill>
              <a:latin typeface="Algerian" panose="04020705040A02060702" pitchFamily="82" charset="0"/>
            </a:endParaRPr>
          </a:p>
          <a:p>
            <a:pPr marL="0" indent="0" algn="ctr">
              <a:buNone/>
            </a:pPr>
            <a:endParaRPr lang="de-AT" sz="6000" dirty="0">
              <a:solidFill>
                <a:srgbClr val="FF0000"/>
              </a:solidFill>
              <a:latin typeface="Algerian" panose="04020705040A02060702" pitchFamily="82" charset="0"/>
            </a:endParaRPr>
          </a:p>
        </p:txBody>
      </p:sp>
      <p:pic>
        <p:nvPicPr>
          <p:cNvPr id="4" name="Grafik 3">
            <a:extLst>
              <a:ext uri="{FF2B5EF4-FFF2-40B4-BE49-F238E27FC236}">
                <a16:creationId xmlns:a16="http://schemas.microsoft.com/office/drawing/2014/main" xmlns="" id="{3373564C-FA82-4108-B535-E859368B466B}"/>
              </a:ext>
            </a:extLst>
          </p:cNvPr>
          <p:cNvPicPr>
            <a:picLocks noChangeAspect="1"/>
          </p:cNvPicPr>
          <p:nvPr/>
        </p:nvPicPr>
        <p:blipFill>
          <a:blip r:embed="rId2">
            <a:alphaModFix amt="85000"/>
          </a:blip>
          <a:stretch>
            <a:fillRect/>
          </a:stretch>
        </p:blipFill>
        <p:spPr>
          <a:xfrm rot="889948">
            <a:off x="5004618" y="1242967"/>
            <a:ext cx="6609736" cy="4372065"/>
          </a:xfrm>
          <a:prstGeom prst="rect">
            <a:avLst/>
          </a:prstGeom>
        </p:spPr>
      </p:pic>
      <p:sp>
        <p:nvSpPr>
          <p:cNvPr id="2" name="Textfeld 1">
            <a:extLst>
              <a:ext uri="{FF2B5EF4-FFF2-40B4-BE49-F238E27FC236}">
                <a16:creationId xmlns:a16="http://schemas.microsoft.com/office/drawing/2014/main" xmlns="" id="{0F9809C4-3D32-49A8-A6E3-CCB402DB86FF}"/>
              </a:ext>
            </a:extLst>
          </p:cNvPr>
          <p:cNvSpPr txBox="1"/>
          <p:nvPr/>
        </p:nvSpPr>
        <p:spPr>
          <a:xfrm>
            <a:off x="558224" y="649856"/>
            <a:ext cx="3996906" cy="5038623"/>
          </a:xfrm>
          <a:prstGeom prst="rect">
            <a:avLst/>
          </a:prstGeom>
          <a:noFill/>
        </p:spPr>
        <p:txBody>
          <a:bodyPr wrap="square" rtlCol="0">
            <a:spAutoFit/>
          </a:bodyPr>
          <a:lstStyle/>
          <a:p>
            <a:pPr algn="ctr">
              <a:lnSpc>
                <a:spcPct val="90000"/>
              </a:lnSpc>
              <a:spcBef>
                <a:spcPts val="1000"/>
              </a:spcBef>
            </a:pPr>
            <a:r>
              <a:rPr lang="de-DE" sz="2000" b="1" dirty="0">
                <a:solidFill>
                  <a:srgbClr val="C00000"/>
                </a:solidFill>
                <a:latin typeface="Cavolini" panose="03000502040302020204" pitchFamily="66" charset="0"/>
                <a:cs typeface="Cavolini" panose="03000502040302020204" pitchFamily="66" charset="0"/>
              </a:rPr>
              <a:t>Wie sieht das denn bei Euch in der Klasse aus? Wer spricht welche Sprachen?</a:t>
            </a:r>
          </a:p>
          <a:p>
            <a:pPr algn="ctr">
              <a:lnSpc>
                <a:spcPct val="90000"/>
              </a:lnSpc>
              <a:spcBef>
                <a:spcPts val="1000"/>
              </a:spcBef>
            </a:pPr>
            <a:endParaRPr lang="de-DE" sz="2000" b="1" dirty="0">
              <a:solidFill>
                <a:srgbClr val="C00000"/>
              </a:solidFill>
              <a:latin typeface="Cavolini" panose="03000502040302020204" pitchFamily="66" charset="0"/>
              <a:cs typeface="Cavolini" panose="03000502040302020204" pitchFamily="66" charset="0"/>
            </a:endParaRPr>
          </a:p>
          <a:p>
            <a:pPr algn="ctr">
              <a:lnSpc>
                <a:spcPct val="90000"/>
              </a:lnSpc>
              <a:spcBef>
                <a:spcPts val="1000"/>
              </a:spcBef>
            </a:pPr>
            <a:r>
              <a:rPr lang="de-DE" sz="2000" b="1" dirty="0">
                <a:solidFill>
                  <a:srgbClr val="C00000"/>
                </a:solidFill>
                <a:latin typeface="Cavolini" panose="03000502040302020204" pitchFamily="66" charset="0"/>
                <a:cs typeface="Cavolini" panose="03000502040302020204" pitchFamily="66" charset="0"/>
              </a:rPr>
              <a:t>Bastelt gemeinsam ein wunderschönes Plakat, auf dem man gleich beim Hereinkommen in Eure Klasse sieht, welche Sprachen ihr alle gemeinsam könnt!</a:t>
            </a:r>
          </a:p>
          <a:p>
            <a:pPr algn="ctr">
              <a:lnSpc>
                <a:spcPct val="90000"/>
              </a:lnSpc>
              <a:spcBef>
                <a:spcPts val="1000"/>
              </a:spcBef>
            </a:pPr>
            <a:endParaRPr lang="de-DE" sz="2000" b="1" dirty="0">
              <a:solidFill>
                <a:srgbClr val="C00000"/>
              </a:solidFill>
              <a:latin typeface="Cavolini" panose="03000502040302020204" pitchFamily="66" charset="0"/>
              <a:cs typeface="Cavolini" panose="03000502040302020204" pitchFamily="66" charset="0"/>
            </a:endParaRPr>
          </a:p>
          <a:p>
            <a:pPr algn="ctr">
              <a:lnSpc>
                <a:spcPct val="90000"/>
              </a:lnSpc>
              <a:spcBef>
                <a:spcPts val="1000"/>
              </a:spcBef>
            </a:pPr>
            <a:r>
              <a:rPr lang="de-DE" sz="2000" b="1" dirty="0">
                <a:solidFill>
                  <a:srgbClr val="C00000"/>
                </a:solidFill>
                <a:latin typeface="Cavolini" panose="03000502040302020204" pitchFamily="66" charset="0"/>
                <a:cs typeface="Cavolini" panose="03000502040302020204" pitchFamily="66" charset="0"/>
              </a:rPr>
              <a:t>Vielleicht könnt Ihr in Eurer Schule in anderen Klassen noch mehr verschiedene Sprachen aufspüren?</a:t>
            </a:r>
            <a:endParaRPr lang="x-none" sz="2000" b="1" dirty="0">
              <a:solidFill>
                <a:srgbClr val="C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43197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3579B2-09D2-49A3-A7A5-0F8DE6F1C2BB}"/>
              </a:ext>
            </a:extLst>
          </p:cNvPr>
          <p:cNvSpPr>
            <a:spLocks noGrp="1"/>
          </p:cNvSpPr>
          <p:nvPr>
            <p:ph type="ctrTitle"/>
          </p:nvPr>
        </p:nvSpPr>
        <p:spPr>
          <a:xfrm>
            <a:off x="624797" y="1298587"/>
            <a:ext cx="10340197" cy="2387600"/>
          </a:xfrm>
        </p:spPr>
        <p:txBody>
          <a:bodyPr>
            <a:normAutofit fontScale="90000"/>
          </a:bodyPr>
          <a:lstStyle/>
          <a:p>
            <a:r>
              <a:rPr lang="de-DE" sz="3600" b="1" dirty="0">
                <a:solidFill>
                  <a:srgbClr val="C00000"/>
                </a:solidFill>
                <a:latin typeface="Cavolini" panose="03000502040302020204" pitchFamily="66" charset="0"/>
                <a:cs typeface="Cavolini" panose="03000502040302020204" pitchFamily="66" charset="0"/>
              </a:rPr>
              <a:t>Ein richtiger großer Sprachentopf ist auch </a:t>
            </a:r>
            <a:br>
              <a:rPr lang="de-DE" sz="3600" b="1" dirty="0">
                <a:solidFill>
                  <a:srgbClr val="C00000"/>
                </a:solidFill>
                <a:latin typeface="Cavolini" panose="03000502040302020204" pitchFamily="66" charset="0"/>
                <a:cs typeface="Cavolini" panose="03000502040302020204" pitchFamily="66" charset="0"/>
              </a:rPr>
            </a:br>
            <a:r>
              <a:rPr lang="de-DE" sz="3600" b="1" dirty="0">
                <a:solidFill>
                  <a:srgbClr val="C00000"/>
                </a:solidFill>
                <a:latin typeface="Cavolini" panose="03000502040302020204" pitchFamily="66" charset="0"/>
                <a:cs typeface="Cavolini" panose="03000502040302020204" pitchFamily="66" charset="0"/>
              </a:rPr>
              <a:t/>
            </a:r>
            <a:br>
              <a:rPr lang="de-DE" sz="3600" b="1" dirty="0">
                <a:solidFill>
                  <a:srgbClr val="C00000"/>
                </a:solidFill>
                <a:latin typeface="Cavolini" panose="03000502040302020204" pitchFamily="66" charset="0"/>
                <a:cs typeface="Cavolini" panose="03000502040302020204" pitchFamily="66" charset="0"/>
              </a:rPr>
            </a:br>
            <a:r>
              <a:rPr lang="de-DE" sz="3600" b="1" dirty="0">
                <a:solidFill>
                  <a:srgbClr val="C00000"/>
                </a:solidFill>
                <a:latin typeface="Cavolini" panose="03000502040302020204" pitchFamily="66" charset="0"/>
                <a:cs typeface="Cavolini" panose="03000502040302020204" pitchFamily="66" charset="0"/>
              </a:rPr>
              <a:t>das Internet, </a:t>
            </a:r>
            <a:br>
              <a:rPr lang="de-DE" sz="3600" b="1" dirty="0">
                <a:solidFill>
                  <a:srgbClr val="C00000"/>
                </a:solidFill>
                <a:latin typeface="Cavolini" panose="03000502040302020204" pitchFamily="66" charset="0"/>
                <a:cs typeface="Cavolini" panose="03000502040302020204" pitchFamily="66" charset="0"/>
              </a:rPr>
            </a:br>
            <a:r>
              <a:rPr lang="de-DE" sz="3600" b="1" dirty="0">
                <a:solidFill>
                  <a:srgbClr val="C00000"/>
                </a:solidFill>
                <a:latin typeface="Cavolini" panose="03000502040302020204" pitchFamily="66" charset="0"/>
                <a:cs typeface="Cavolini" panose="03000502040302020204" pitchFamily="66" charset="0"/>
              </a:rPr>
              <a:t/>
            </a:r>
            <a:br>
              <a:rPr lang="de-DE" sz="3600" b="1" dirty="0">
                <a:solidFill>
                  <a:srgbClr val="C00000"/>
                </a:solidFill>
                <a:latin typeface="Cavolini" panose="03000502040302020204" pitchFamily="66" charset="0"/>
                <a:cs typeface="Cavolini" panose="03000502040302020204" pitchFamily="66" charset="0"/>
              </a:rPr>
            </a:br>
            <a:r>
              <a:rPr lang="de-DE" sz="3600" b="1" dirty="0">
                <a:solidFill>
                  <a:srgbClr val="C00000"/>
                </a:solidFill>
                <a:latin typeface="Cavolini" panose="03000502040302020204" pitchFamily="66" charset="0"/>
                <a:cs typeface="Cavolini" panose="03000502040302020204" pitchFamily="66" charset="0"/>
              </a:rPr>
              <a:t>hier finden wir so viele verschiedene Sprachen!</a:t>
            </a:r>
            <a:endParaRPr lang="x-none" sz="3600" b="1" dirty="0">
              <a:solidFill>
                <a:srgbClr val="C00000"/>
              </a:solidFill>
              <a:latin typeface="Cavolini" panose="03000502040302020204" pitchFamily="66" charset="0"/>
              <a:cs typeface="Cavolini" panose="03000502040302020204" pitchFamily="66" charset="0"/>
            </a:endParaRPr>
          </a:p>
        </p:txBody>
      </p:sp>
      <p:sp>
        <p:nvSpPr>
          <p:cNvPr id="3" name="Untertitel 2">
            <a:extLst>
              <a:ext uri="{FF2B5EF4-FFF2-40B4-BE49-F238E27FC236}">
                <a16:creationId xmlns:a16="http://schemas.microsoft.com/office/drawing/2014/main" xmlns="" id="{39199E51-B35E-42B5-B232-396DAA6FBDDB}"/>
              </a:ext>
            </a:extLst>
          </p:cNvPr>
          <p:cNvSpPr>
            <a:spLocks noGrp="1"/>
          </p:cNvSpPr>
          <p:nvPr>
            <p:ph type="subTitle" idx="1"/>
          </p:nvPr>
        </p:nvSpPr>
        <p:spPr>
          <a:xfrm>
            <a:off x="1164771" y="4832739"/>
            <a:ext cx="7003712" cy="1050475"/>
          </a:xfrm>
        </p:spPr>
        <p:txBody>
          <a:bodyPr>
            <a:normAutofit fontScale="92500"/>
          </a:bodyPr>
          <a:lstStyle/>
          <a:p>
            <a:r>
              <a:rPr lang="de-DE" dirty="0">
                <a:solidFill>
                  <a:srgbClr val="C00000"/>
                </a:solidFill>
                <a:latin typeface="Cavolini" panose="03000502040302020204" pitchFamily="66" charset="0"/>
                <a:cs typeface="Cavolini" panose="03000502040302020204" pitchFamily="66" charset="0"/>
              </a:rPr>
              <a:t>Hast du schon einmal etwas im Internet gesucht? Versuch das einmal mit Wörtern aus anderen Sprachen, die du kennst! </a:t>
            </a:r>
            <a:endParaRPr lang="x-none" dirty="0">
              <a:solidFill>
                <a:srgbClr val="C00000"/>
              </a:solidFill>
              <a:latin typeface="Cavolini" panose="03000502040302020204" pitchFamily="66" charset="0"/>
              <a:cs typeface="Cavolini" panose="03000502040302020204" pitchFamily="66" charset="0"/>
            </a:endParaRPr>
          </a:p>
        </p:txBody>
      </p:sp>
      <p:pic>
        <p:nvPicPr>
          <p:cNvPr id="5" name="Grafik 4">
            <a:extLst>
              <a:ext uri="{FF2B5EF4-FFF2-40B4-BE49-F238E27FC236}">
                <a16:creationId xmlns:a16="http://schemas.microsoft.com/office/drawing/2014/main" xmlns="" id="{B4ACBFED-0113-4C01-A837-6F9AA2B7D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425" y="3199202"/>
            <a:ext cx="3409950" cy="3267075"/>
          </a:xfrm>
          <a:prstGeom prst="rect">
            <a:avLst/>
          </a:prstGeom>
        </p:spPr>
      </p:pic>
      <p:sp>
        <p:nvSpPr>
          <p:cNvPr id="7" name="Textfeld 6">
            <a:extLst>
              <a:ext uri="{FF2B5EF4-FFF2-40B4-BE49-F238E27FC236}">
                <a16:creationId xmlns:a16="http://schemas.microsoft.com/office/drawing/2014/main" xmlns="" id="{796C98C4-9FB2-474F-A31E-A8F6C20F892A}"/>
              </a:ext>
            </a:extLst>
          </p:cNvPr>
          <p:cNvSpPr txBox="1"/>
          <p:nvPr/>
        </p:nvSpPr>
        <p:spPr>
          <a:xfrm>
            <a:off x="7068525" y="6358555"/>
            <a:ext cx="6094770" cy="215444"/>
          </a:xfrm>
          <a:prstGeom prst="rect">
            <a:avLst/>
          </a:prstGeom>
          <a:noFill/>
        </p:spPr>
        <p:txBody>
          <a:bodyPr wrap="square">
            <a:spAutoFit/>
          </a:bodyPr>
          <a:lstStyle/>
          <a:p>
            <a:r>
              <a:rPr lang="it-IT" sz="800" dirty="0"/>
              <a:t>https://th.bing.com/th/id/OIP.BVcdfcBNOWNVANiHP1d9LQHaHG?w=205&amp;h=196&amp;c=7&amp;o=5&amp;dpr=1.75&amp;pid=1.7</a:t>
            </a:r>
            <a:endParaRPr lang="x-none" sz="800" dirty="0"/>
          </a:p>
        </p:txBody>
      </p:sp>
    </p:spTree>
    <p:extLst>
      <p:ext uri="{BB962C8B-B14F-4D97-AF65-F5344CB8AC3E}">
        <p14:creationId xmlns:p14="http://schemas.microsoft.com/office/powerpoint/2010/main" val="257120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1">
            <a:extLst>
              <a:ext uri="{FF2B5EF4-FFF2-40B4-BE49-F238E27FC236}">
                <a16:creationId xmlns:a16="http://schemas.microsoft.com/office/drawing/2014/main" xmlns="" id="{43421B4C-AA27-4F32-AA73-DA587F272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el 1">
            <a:extLst>
              <a:ext uri="{FF2B5EF4-FFF2-40B4-BE49-F238E27FC236}">
                <a16:creationId xmlns:a16="http://schemas.microsoft.com/office/drawing/2014/main" xmlns="" id="{7C2BF3A8-DB7E-4707-BB38-9D5CE64339B7}"/>
              </a:ext>
            </a:extLst>
          </p:cNvPr>
          <p:cNvSpPr>
            <a:spLocks noGrp="1"/>
          </p:cNvSpPr>
          <p:nvPr>
            <p:ph type="ctrTitle"/>
          </p:nvPr>
        </p:nvSpPr>
        <p:spPr>
          <a:xfrm>
            <a:off x="224124" y="770742"/>
            <a:ext cx="4712794" cy="2610042"/>
          </a:xfrm>
        </p:spPr>
        <p:txBody>
          <a:bodyPr>
            <a:normAutofit/>
          </a:bodyPr>
          <a:lstStyle/>
          <a:p>
            <a:pPr algn="l"/>
            <a:r>
              <a:rPr lang="de-DE" sz="3000" dirty="0">
                <a:solidFill>
                  <a:srgbClr val="FFFFFF"/>
                </a:solidFill>
                <a:latin typeface="Cavolini" panose="03000502040302020204" pitchFamily="66" charset="0"/>
                <a:cs typeface="Cavolini" panose="03000502040302020204" pitchFamily="66" charset="0"/>
              </a:rPr>
              <a:t>Wer kennt sie nicht, die Mickey Maus! </a:t>
            </a:r>
            <a:br>
              <a:rPr lang="de-DE" sz="3000" dirty="0">
                <a:solidFill>
                  <a:srgbClr val="FFFFFF"/>
                </a:solidFill>
                <a:latin typeface="Cavolini" panose="03000502040302020204" pitchFamily="66" charset="0"/>
                <a:cs typeface="Cavolini" panose="03000502040302020204" pitchFamily="66" charset="0"/>
              </a:rPr>
            </a:br>
            <a:r>
              <a:rPr lang="de-DE" sz="3000" dirty="0">
                <a:solidFill>
                  <a:srgbClr val="FFFFFF"/>
                </a:solidFill>
                <a:latin typeface="Cavolini" panose="03000502040302020204" pitchFamily="66" charset="0"/>
                <a:cs typeface="Cavolini" panose="03000502040302020204" pitchFamily="66" charset="0"/>
              </a:rPr>
              <a:t>Die gibt es doch auch in vielen Ländern … heißt sie dort immer gleich? </a:t>
            </a:r>
            <a:endParaRPr lang="x-none" sz="3000" dirty="0">
              <a:solidFill>
                <a:srgbClr val="FFFFFF"/>
              </a:solidFill>
              <a:latin typeface="Cavolini" panose="03000502040302020204" pitchFamily="66" charset="0"/>
              <a:cs typeface="Cavolini" panose="03000502040302020204" pitchFamily="66" charset="0"/>
            </a:endParaRPr>
          </a:p>
        </p:txBody>
      </p:sp>
      <p:sp>
        <p:nvSpPr>
          <p:cNvPr id="3" name="Untertitel 2">
            <a:extLst>
              <a:ext uri="{FF2B5EF4-FFF2-40B4-BE49-F238E27FC236}">
                <a16:creationId xmlns:a16="http://schemas.microsoft.com/office/drawing/2014/main" xmlns="" id="{524D000F-8672-49A0-A632-BDBB6CFD7F18}"/>
              </a:ext>
            </a:extLst>
          </p:cNvPr>
          <p:cNvSpPr>
            <a:spLocks noGrp="1"/>
          </p:cNvSpPr>
          <p:nvPr>
            <p:ph type="subTitle" idx="1"/>
          </p:nvPr>
        </p:nvSpPr>
        <p:spPr>
          <a:xfrm>
            <a:off x="192761" y="3477216"/>
            <a:ext cx="4131033" cy="3207456"/>
          </a:xfrm>
        </p:spPr>
        <p:txBody>
          <a:bodyPr>
            <a:noAutofit/>
          </a:bodyPr>
          <a:lstStyle/>
          <a:p>
            <a:pPr algn="l"/>
            <a:r>
              <a:rPr lang="de-DE" sz="2000" dirty="0">
                <a:solidFill>
                  <a:srgbClr val="FFFFFF"/>
                </a:solidFill>
                <a:latin typeface="Cavolini" panose="03000502040302020204" pitchFamily="66" charset="0"/>
                <a:hlinkClick r:id="rId2"/>
              </a:rPr>
              <a:t>https://www.duckipedia.de/Liste_von_Disney-Figuren_in_verschiedenen_Sprachen</a:t>
            </a:r>
            <a:endParaRPr lang="de-DE" sz="2000" dirty="0">
              <a:solidFill>
                <a:srgbClr val="FFFFFF"/>
              </a:solidFill>
              <a:latin typeface="Cavolini" panose="03000502040302020204" pitchFamily="66" charset="0"/>
            </a:endParaRPr>
          </a:p>
          <a:p>
            <a:pPr algn="l"/>
            <a:r>
              <a:rPr lang="de-DE" sz="2000" dirty="0">
                <a:solidFill>
                  <a:srgbClr val="FFFFFF"/>
                </a:solidFill>
                <a:latin typeface="Cavolini" panose="03000502040302020204" pitchFamily="66" charset="0"/>
              </a:rPr>
              <a:t>Klick auf den Link und finde heraus, wie andere Nationen die drei Disney-Figuren, die du hier siehst, nennen!</a:t>
            </a:r>
            <a:endParaRPr lang="x-none" sz="2000" dirty="0">
              <a:solidFill>
                <a:srgbClr val="FFFFFF"/>
              </a:solidFill>
              <a:latin typeface="Cavolini" panose="03000502040302020204" pitchFamily="66" charset="0"/>
            </a:endParaRPr>
          </a:p>
        </p:txBody>
      </p:sp>
      <p:pic>
        <p:nvPicPr>
          <p:cNvPr id="7" name="Grafik 6" descr="Ein Bild, das Zeichnung enthält.&#10;&#10;Automatisch generierte Beschreibung">
            <a:extLst>
              <a:ext uri="{FF2B5EF4-FFF2-40B4-BE49-F238E27FC236}">
                <a16:creationId xmlns:a16="http://schemas.microsoft.com/office/drawing/2014/main" xmlns="" id="{36E4844A-D32B-4E2B-8272-9B0AD4CDE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977" y="2010785"/>
            <a:ext cx="4580777" cy="3384810"/>
          </a:xfrm>
          <a:prstGeom prst="rect">
            <a:avLst/>
          </a:prstGeom>
        </p:spPr>
      </p:pic>
      <p:sp>
        <p:nvSpPr>
          <p:cNvPr id="5" name="Textfeld 4">
            <a:extLst>
              <a:ext uri="{FF2B5EF4-FFF2-40B4-BE49-F238E27FC236}">
                <a16:creationId xmlns:a16="http://schemas.microsoft.com/office/drawing/2014/main" xmlns="" id="{CFC3811C-89EF-4F97-8122-EECA8EB69D3C}"/>
              </a:ext>
            </a:extLst>
          </p:cNvPr>
          <p:cNvSpPr txBox="1"/>
          <p:nvPr/>
        </p:nvSpPr>
        <p:spPr>
          <a:xfrm>
            <a:off x="6769977" y="5585790"/>
            <a:ext cx="6096000" cy="246221"/>
          </a:xfrm>
          <a:prstGeom prst="rect">
            <a:avLst/>
          </a:prstGeom>
          <a:noFill/>
        </p:spPr>
        <p:txBody>
          <a:bodyPr wrap="square">
            <a:spAutoFit/>
          </a:bodyPr>
          <a:lstStyle/>
          <a:p>
            <a:pPr>
              <a:spcAft>
                <a:spcPts val="600"/>
              </a:spcAft>
            </a:pPr>
            <a:r>
              <a:rPr lang="de-DE" sz="1000" dirty="0"/>
              <a:t>https://www.duckipedia.de/Datei:Tick,_Trick_und_Track_.jpg</a:t>
            </a:r>
            <a:endParaRPr lang="x-none" sz="1000" dirty="0"/>
          </a:p>
        </p:txBody>
      </p:sp>
    </p:spTree>
    <p:extLst>
      <p:ext uri="{BB962C8B-B14F-4D97-AF65-F5344CB8AC3E}">
        <p14:creationId xmlns:p14="http://schemas.microsoft.com/office/powerpoint/2010/main" val="399684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7905BA41-EE6E-4F80-8636-447F22DD72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47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Untertitel 2">
            <a:extLst>
              <a:ext uri="{FF2B5EF4-FFF2-40B4-BE49-F238E27FC236}">
                <a16:creationId xmlns:a16="http://schemas.microsoft.com/office/drawing/2014/main" xmlns="" id="{524D000F-8672-49A0-A632-BDBB6CFD7F18}"/>
              </a:ext>
            </a:extLst>
          </p:cNvPr>
          <p:cNvSpPr>
            <a:spLocks noGrp="1"/>
          </p:cNvSpPr>
          <p:nvPr>
            <p:ph type="subTitle" idx="1"/>
          </p:nvPr>
        </p:nvSpPr>
        <p:spPr>
          <a:xfrm>
            <a:off x="1992239" y="382051"/>
            <a:ext cx="8495070" cy="904005"/>
          </a:xfrm>
        </p:spPr>
        <p:txBody>
          <a:bodyPr>
            <a:normAutofit/>
          </a:bodyPr>
          <a:lstStyle/>
          <a:p>
            <a:r>
              <a:rPr lang="it-IT" b="1" dirty="0">
                <a:solidFill>
                  <a:srgbClr val="00B0F0"/>
                </a:solidFill>
                <a:latin typeface="Cavolini" panose="03000502040302020204" pitchFamily="66" charset="0"/>
                <a:cs typeface="Cavolini" panose="03000502040302020204" pitchFamily="66" charset="0"/>
                <a:hlinkClick r:id="rId2">
                  <a:extLst>
                    <a:ext uri="{A12FA001-AC4F-418D-AE19-62706E023703}">
                      <ahyp:hlinkClr xmlns:ahyp="http://schemas.microsoft.com/office/drawing/2018/hyperlinkcolor" xmlns="" val="tx"/>
                    </a:ext>
                  </a:extLst>
                </a:hlinkClick>
              </a:rPr>
              <a:t>https://youtu.be/FfKgK0UHrZA</a:t>
            </a:r>
            <a:endParaRPr lang="it-IT" b="1" dirty="0">
              <a:solidFill>
                <a:srgbClr val="00B0F0"/>
              </a:solidFill>
              <a:latin typeface="Cavolini" panose="03000502040302020204" pitchFamily="66" charset="0"/>
              <a:cs typeface="Cavolini" panose="03000502040302020204" pitchFamily="66" charset="0"/>
            </a:endParaRPr>
          </a:p>
          <a:p>
            <a:endParaRPr lang="te-IN" b="1" dirty="0">
              <a:solidFill>
                <a:srgbClr val="00B0F0"/>
              </a:solidFill>
            </a:endParaRPr>
          </a:p>
        </p:txBody>
      </p:sp>
      <p:sp>
        <p:nvSpPr>
          <p:cNvPr id="18" name="Oval 17">
            <a:extLst>
              <a:ext uri="{FF2B5EF4-FFF2-40B4-BE49-F238E27FC236}">
                <a16:creationId xmlns:a16="http://schemas.microsoft.com/office/drawing/2014/main" xmlns="" id="{CD7549B2-EE05-4558-8C64-AC46755F2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25914" y="889251"/>
            <a:ext cx="2140172" cy="2140172"/>
          </a:xfrm>
          <a:prstGeom prst="ellipse">
            <a:avLst/>
          </a:prstGeom>
          <a:solidFill>
            <a:srgbClr val="FFFFFF"/>
          </a:solidFill>
          <a:ln w="19050">
            <a:solidFill>
              <a:srgbClr val="F9A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descr="Ein Bild, das Zeichnung enthält.&#10;&#10;Automatisch generierte Beschreibung">
            <a:extLst>
              <a:ext uri="{FF2B5EF4-FFF2-40B4-BE49-F238E27FC236}">
                <a16:creationId xmlns:a16="http://schemas.microsoft.com/office/drawing/2014/main" xmlns="" id="{542C90D5-FB18-4FD3-A545-4D40FB9964CE}"/>
              </a:ext>
            </a:extLst>
          </p:cNvPr>
          <p:cNvPicPr>
            <a:picLocks noChangeAspect="1"/>
          </p:cNvPicPr>
          <p:nvPr/>
        </p:nvPicPr>
        <p:blipFill>
          <a:blip r:embed="rId3"/>
          <a:stretch>
            <a:fillRect/>
          </a:stretch>
        </p:blipFill>
        <p:spPr>
          <a:xfrm>
            <a:off x="5288173" y="1307381"/>
            <a:ext cx="1517772" cy="292582"/>
          </a:xfrm>
          <a:prstGeom prst="rect">
            <a:avLst/>
          </a:prstGeom>
        </p:spPr>
      </p:pic>
      <p:pic>
        <p:nvPicPr>
          <p:cNvPr id="12" name="Picture 6">
            <a:extLst>
              <a:ext uri="{FF2B5EF4-FFF2-40B4-BE49-F238E27FC236}">
                <a16:creationId xmlns:a16="http://schemas.microsoft.com/office/drawing/2014/main" xmlns="" id="{3D94EF26-9549-4F19-959B-DA3B743D6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67" y="3603412"/>
            <a:ext cx="164782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a:hlinkClick r:id="rId5"/>
            <a:extLst>
              <a:ext uri="{FF2B5EF4-FFF2-40B4-BE49-F238E27FC236}">
                <a16:creationId xmlns:a16="http://schemas.microsoft.com/office/drawing/2014/main" xmlns="" id="{CD0CFE67-F5D8-450E-86B2-470141221E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496" y="3517687"/>
            <a:ext cx="15811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xmlns="" id="{C1E6B718-0D59-49D5-A01A-629A7A70AA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55139" y="3517687"/>
            <a:ext cx="1095375" cy="12668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a:extLst>
              <a:ext uri="{FF2B5EF4-FFF2-40B4-BE49-F238E27FC236}">
                <a16:creationId xmlns:a16="http://schemas.microsoft.com/office/drawing/2014/main" xmlns="" id="{7A7ED95D-3BFB-46D4-A2D0-027BD4EB7AEA}"/>
              </a:ext>
            </a:extLst>
          </p:cNvPr>
          <p:cNvSpPr txBox="1"/>
          <p:nvPr/>
        </p:nvSpPr>
        <p:spPr>
          <a:xfrm>
            <a:off x="485491" y="4833280"/>
            <a:ext cx="2551007" cy="1384995"/>
          </a:xfrm>
          <a:prstGeom prst="rect">
            <a:avLst/>
          </a:prstGeom>
          <a:noFill/>
        </p:spPr>
        <p:txBody>
          <a:bodyPr wrap="square">
            <a:spAutoFit/>
          </a:bodyPr>
          <a:lstStyle/>
          <a:p>
            <a:pPr marL="342900" indent="-342900">
              <a:buAutoNum type="arabicPeriod"/>
            </a:pP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Welche</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de-D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verstehbare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Wörter</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meist</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sind</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sie</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mit</a:t>
            </a:r>
            <a:r>
              <a:rPr kumimoji="0" lang="x-none" altLang="x-none" sz="1400" b="0"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Englisch</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ähnlich</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hört</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ihr</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heraus</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a:t>
            </a:r>
            <a:r>
              <a:rPr kumimoji="0" lang="de-D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Nenne</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mindestens</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fünf</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a:t>
            </a:r>
            <a:endParaRPr kumimoji="0" lang="x-none" altLang="x-none" sz="1400" b="0" i="0" u="none" strike="noStrike" cap="none" normalizeH="0" baseline="0" dirty="0">
              <a:ln>
                <a:noFill/>
              </a:ln>
              <a:solidFill>
                <a:srgbClr val="C00000"/>
              </a:solidFill>
              <a:effectLst/>
              <a:latin typeface="Cavolini" panose="03000502040302020204" pitchFamily="66" charset="0"/>
              <a:cs typeface="Cavolini" panose="03000502040302020204" pitchFamily="66" charset="0"/>
            </a:endParaRPr>
          </a:p>
        </p:txBody>
      </p:sp>
      <p:sp>
        <p:nvSpPr>
          <p:cNvPr id="17" name="Textfeld 16">
            <a:extLst>
              <a:ext uri="{FF2B5EF4-FFF2-40B4-BE49-F238E27FC236}">
                <a16:creationId xmlns:a16="http://schemas.microsoft.com/office/drawing/2014/main" xmlns="" id="{40D0099C-B5A1-4A61-9B12-9820C2A8D718}"/>
              </a:ext>
            </a:extLst>
          </p:cNvPr>
          <p:cNvSpPr txBox="1"/>
          <p:nvPr/>
        </p:nvSpPr>
        <p:spPr>
          <a:xfrm>
            <a:off x="4121962" y="4784512"/>
            <a:ext cx="4031001" cy="1384995"/>
          </a:xfrm>
          <a:prstGeom prst="rect">
            <a:avLst/>
          </a:prstGeom>
          <a:noFill/>
        </p:spPr>
        <p:txBody>
          <a:bodyPr wrap="square">
            <a:spAutoFit/>
          </a:bodyPr>
          <a:lstStyle/>
          <a:p>
            <a:pPr marL="0" indent="0">
              <a:buNone/>
            </a:pPr>
            <a:r>
              <a:rPr kumimoji="0" lang="de-D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2. </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Wo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kommt</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hier</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die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Märchenformel</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Großmutter</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lang="de-DE" altLang="x-none" sz="1400" b="1" dirty="0">
                <a:solidFill>
                  <a:srgbClr val="C00000"/>
                </a:solidFill>
                <a:latin typeface="Cavolini" panose="03000502040302020204" pitchFamily="66" charset="0"/>
                <a:cs typeface="Cavolini" panose="03000502040302020204" pitchFamily="66" charset="0"/>
              </a:rPr>
              <a:t>W</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as</a:t>
            </a:r>
            <a:r>
              <a:rPr kumimoji="0" lang="de-D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hast du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für</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große</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Augen</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Damit</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ich dich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besser</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sehen</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kann</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vor</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Gib die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Minuten</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und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Sekunden</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an, wo du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glaubst</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dass</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das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gesagt</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wird</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a:t>
            </a:r>
            <a:endParaRPr kumimoji="0" lang="x-none" altLang="x-none" sz="1400" b="0" i="0" u="none" strike="noStrike" cap="none" normalizeH="0" baseline="0" dirty="0">
              <a:ln>
                <a:noFill/>
              </a:ln>
              <a:solidFill>
                <a:srgbClr val="C00000"/>
              </a:solidFill>
              <a:effectLst/>
              <a:latin typeface="Cavolini" panose="03000502040302020204" pitchFamily="66" charset="0"/>
              <a:cs typeface="Cavolini" panose="03000502040302020204" pitchFamily="66" charset="0"/>
            </a:endParaRPr>
          </a:p>
        </p:txBody>
      </p:sp>
      <p:sp>
        <p:nvSpPr>
          <p:cNvPr id="19" name="Textfeld 18">
            <a:extLst>
              <a:ext uri="{FF2B5EF4-FFF2-40B4-BE49-F238E27FC236}">
                <a16:creationId xmlns:a16="http://schemas.microsoft.com/office/drawing/2014/main" xmlns="" id="{E52B56A7-561A-484B-9D99-36CBC5B7F1F0}"/>
              </a:ext>
            </a:extLst>
          </p:cNvPr>
          <p:cNvSpPr txBox="1"/>
          <p:nvPr/>
        </p:nvSpPr>
        <p:spPr>
          <a:xfrm>
            <a:off x="8845414" y="4833280"/>
            <a:ext cx="3030747" cy="738664"/>
          </a:xfrm>
          <a:prstGeom prst="rect">
            <a:avLst/>
          </a:prstGeom>
          <a:noFill/>
        </p:spPr>
        <p:txBody>
          <a:bodyPr wrap="square">
            <a:spAutoFit/>
          </a:bodyPr>
          <a:lstStyle/>
          <a:p>
            <a:pPr marL="0" indent="0" eaLnBrk="0" fontAlgn="base" hangingPunct="0">
              <a:lnSpc>
                <a:spcPct val="100000"/>
              </a:lnSpc>
              <a:spcBef>
                <a:spcPct val="0"/>
              </a:spcBef>
              <a:spcAft>
                <a:spcPct val="0"/>
              </a:spcAft>
              <a:buNone/>
            </a:pPr>
            <a:r>
              <a:rPr lang="de-DE" altLang="x-none" sz="1400" b="1" dirty="0">
                <a:solidFill>
                  <a:srgbClr val="C00000"/>
                </a:solidFill>
                <a:latin typeface="Cavolini" panose="03000502040302020204" pitchFamily="66" charset="0"/>
                <a:cs typeface="Cavolini" panose="03000502040302020204" pitchFamily="66" charset="0"/>
              </a:rPr>
              <a:t>3.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Welche</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Tierlaute</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werden</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dem Hahn und der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Katze</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auf Telugu </a:t>
            </a:r>
            <a:r>
              <a:rPr kumimoji="0" lang="x-none" altLang="x-none" sz="14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zugeschrieben</a:t>
            </a:r>
            <a:r>
              <a:rPr kumimoji="0" lang="x-none" altLang="x-none" sz="14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a:t>
            </a:r>
            <a:endParaRPr kumimoji="0" lang="x-none" altLang="x-none" sz="1400" b="0" i="0" u="none" strike="noStrike" cap="none" normalizeH="0" baseline="0" dirty="0">
              <a:ln>
                <a:noFill/>
              </a:ln>
              <a:solidFill>
                <a:srgbClr val="C00000"/>
              </a:solidFill>
              <a:effectLst/>
              <a:latin typeface="Cavolini" panose="03000502040302020204" pitchFamily="66" charset="0"/>
              <a:cs typeface="Cavolini" panose="03000502040302020204" pitchFamily="66" charset="0"/>
            </a:endParaRPr>
          </a:p>
        </p:txBody>
      </p:sp>
      <p:sp>
        <p:nvSpPr>
          <p:cNvPr id="2" name="Titel 1">
            <a:extLst>
              <a:ext uri="{FF2B5EF4-FFF2-40B4-BE49-F238E27FC236}">
                <a16:creationId xmlns:a16="http://schemas.microsoft.com/office/drawing/2014/main" xmlns="" id="{7C2BF3A8-DB7E-4707-BB38-9D5CE64339B7}"/>
              </a:ext>
            </a:extLst>
          </p:cNvPr>
          <p:cNvSpPr>
            <a:spLocks noGrp="1"/>
          </p:cNvSpPr>
          <p:nvPr>
            <p:ph type="ctrTitle"/>
          </p:nvPr>
        </p:nvSpPr>
        <p:spPr>
          <a:xfrm>
            <a:off x="2624842" y="1286056"/>
            <a:ext cx="7025242" cy="2460324"/>
          </a:xfrm>
        </p:spPr>
        <p:txBody>
          <a:bodyPr anchor="b">
            <a:normAutofit/>
          </a:bodyPr>
          <a:lstStyle/>
          <a:p>
            <a:r>
              <a:rPr lang="de-DE" sz="1500" b="1" dirty="0">
                <a:solidFill>
                  <a:srgbClr val="C00000"/>
                </a:solidFill>
                <a:latin typeface="Cavolini" panose="03000502040302020204" pitchFamily="66" charset="0"/>
                <a:cs typeface="Cavolini" panose="03000502040302020204" pitchFamily="66" charset="0"/>
              </a:rPr>
              <a:t>So heißt ein Video auf </a:t>
            </a:r>
            <a:r>
              <a:rPr lang="de-DE" sz="1500" b="1" dirty="0" err="1">
                <a:solidFill>
                  <a:srgbClr val="C00000"/>
                </a:solidFill>
                <a:latin typeface="Cavolini" panose="03000502040302020204" pitchFamily="66" charset="0"/>
                <a:cs typeface="Cavolini" panose="03000502040302020204" pitchFamily="66" charset="0"/>
              </a:rPr>
              <a:t>You</a:t>
            </a:r>
            <a:r>
              <a:rPr lang="de-DE" sz="1500" b="1" dirty="0">
                <a:solidFill>
                  <a:srgbClr val="C00000"/>
                </a:solidFill>
                <a:latin typeface="Cavolini" panose="03000502040302020204" pitchFamily="66" charset="0"/>
                <a:cs typeface="Cavolini" panose="03000502040302020204" pitchFamily="66" charset="0"/>
              </a:rPr>
              <a:t> </a:t>
            </a:r>
            <a:r>
              <a:rPr lang="de-DE" sz="1500" b="1" dirty="0" err="1">
                <a:solidFill>
                  <a:srgbClr val="C00000"/>
                </a:solidFill>
                <a:latin typeface="Cavolini" panose="03000502040302020204" pitchFamily="66" charset="0"/>
                <a:cs typeface="Cavolini" panose="03000502040302020204" pitchFamily="66" charset="0"/>
              </a:rPr>
              <a:t>tube</a:t>
            </a:r>
            <a:r>
              <a:rPr lang="de-DE" sz="1500" b="1" dirty="0">
                <a:solidFill>
                  <a:srgbClr val="C00000"/>
                </a:solidFill>
                <a:latin typeface="Cavolini" panose="03000502040302020204" pitchFamily="66" charset="0"/>
                <a:cs typeface="Cavolini" panose="03000502040302020204" pitchFamily="66" charset="0"/>
              </a:rPr>
              <a:t> (der Link dazu steht oben) – das können wir wohl alle nicht lesen, außer du bist der Sprache „Telugu (Indien)“ kundig … kannst du trotzdem enträtseln, welche Geschichten hier erzählt werden? </a:t>
            </a:r>
            <a:br>
              <a:rPr lang="de-DE" sz="1500" b="1" dirty="0">
                <a:solidFill>
                  <a:srgbClr val="C00000"/>
                </a:solidFill>
                <a:latin typeface="Cavolini" panose="03000502040302020204" pitchFamily="66" charset="0"/>
                <a:cs typeface="Cavolini" panose="03000502040302020204" pitchFamily="66" charset="0"/>
              </a:rPr>
            </a:br>
            <a:r>
              <a:rPr lang="de-DE" sz="1500" b="1" dirty="0">
                <a:solidFill>
                  <a:srgbClr val="C00000"/>
                </a:solidFill>
                <a:latin typeface="Cavolini" panose="03000502040302020204" pitchFamily="66" charset="0"/>
                <a:cs typeface="Cavolini" panose="03000502040302020204" pitchFamily="66" charset="0"/>
              </a:rPr>
              <a:t>Es sind drei!</a:t>
            </a:r>
            <a:br>
              <a:rPr lang="de-DE" sz="1500" b="1" dirty="0">
                <a:solidFill>
                  <a:srgbClr val="C00000"/>
                </a:solidFill>
                <a:latin typeface="Cavolini" panose="03000502040302020204" pitchFamily="66" charset="0"/>
                <a:cs typeface="Cavolini" panose="03000502040302020204" pitchFamily="66" charset="0"/>
              </a:rPr>
            </a:br>
            <a:r>
              <a:rPr lang="de-DE" sz="1500" b="1" dirty="0">
                <a:solidFill>
                  <a:srgbClr val="C00000"/>
                </a:solidFill>
                <a:latin typeface="Cavolini" panose="03000502040302020204" pitchFamily="66" charset="0"/>
                <a:cs typeface="Cavolini" panose="03000502040302020204" pitchFamily="66" charset="0"/>
              </a:rPr>
              <a:t>Kannst du jetzt auch noch diese schwierigen Fragen beantworten?</a:t>
            </a:r>
            <a:br>
              <a:rPr lang="de-DE" sz="1500" b="1" dirty="0">
                <a:solidFill>
                  <a:srgbClr val="C00000"/>
                </a:solidFill>
                <a:latin typeface="Cavolini" panose="03000502040302020204" pitchFamily="66" charset="0"/>
                <a:cs typeface="Cavolini" panose="03000502040302020204" pitchFamily="66" charset="0"/>
              </a:rPr>
            </a:br>
            <a:r>
              <a:rPr lang="de-DE" sz="1500" b="1" dirty="0">
                <a:solidFill>
                  <a:srgbClr val="C00000"/>
                </a:solidFill>
                <a:latin typeface="Cavolini" panose="03000502040302020204" pitchFamily="66" charset="0"/>
                <a:cs typeface="Cavolini" panose="03000502040302020204" pitchFamily="66" charset="0"/>
              </a:rPr>
              <a:t>Lösungen auf der nächsten Folie!</a:t>
            </a:r>
            <a:br>
              <a:rPr lang="de-DE" sz="1500" b="1" dirty="0">
                <a:solidFill>
                  <a:srgbClr val="C00000"/>
                </a:solidFill>
                <a:latin typeface="Cavolini" panose="03000502040302020204" pitchFamily="66" charset="0"/>
                <a:cs typeface="Cavolini" panose="03000502040302020204" pitchFamily="66" charset="0"/>
              </a:rPr>
            </a:br>
            <a:r>
              <a:rPr lang="de-DE" sz="1500" b="1" dirty="0">
                <a:solidFill>
                  <a:srgbClr val="C00000"/>
                </a:solidFill>
                <a:latin typeface="Cavolini" panose="03000502040302020204" pitchFamily="66" charset="0"/>
                <a:cs typeface="Cavolini" panose="03000502040302020204" pitchFamily="66" charset="0"/>
              </a:rPr>
              <a:t/>
            </a:r>
            <a:br>
              <a:rPr lang="de-DE" sz="1500" b="1" dirty="0">
                <a:solidFill>
                  <a:srgbClr val="C00000"/>
                </a:solidFill>
                <a:latin typeface="Cavolini" panose="03000502040302020204" pitchFamily="66" charset="0"/>
                <a:cs typeface="Cavolini" panose="03000502040302020204" pitchFamily="66" charset="0"/>
              </a:rPr>
            </a:br>
            <a:endParaRPr lang="x-none" sz="1500" b="1" dirty="0">
              <a:solidFill>
                <a:srgbClr val="C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58782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F8A8E87F-B292-4598-B1FF-3489990E4619}"/>
              </a:ext>
            </a:extLst>
          </p:cNvPr>
          <p:cNvSpPr>
            <a:spLocks noGrp="1"/>
          </p:cNvSpPr>
          <p:nvPr>
            <p:ph idx="1"/>
          </p:nvPr>
        </p:nvSpPr>
        <p:spPr/>
        <p:txBody>
          <a:bodyPr>
            <a:normAutofit/>
          </a:bodyPr>
          <a:lstStyle/>
          <a:p>
            <a:pPr marL="0" indent="0">
              <a:buNone/>
            </a:pPr>
            <a:r>
              <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Lösung welche Geschichten: die kleine Meerjungfrau, Rotkäppchen, die Bremer Stadtmusikanten</a:t>
            </a:r>
          </a:p>
          <a:p>
            <a:pPr marL="0" indent="0">
              <a:buNone/>
            </a:pPr>
            <a:endPar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endParaRPr>
          </a:p>
          <a:p>
            <a:pPr marL="0" indent="0">
              <a:buNone/>
            </a:pPr>
            <a:endParaRPr lang="de-DE" altLang="x-none" sz="1800" b="1" dirty="0">
              <a:solidFill>
                <a:srgbClr val="C00000"/>
              </a:solidFill>
              <a:latin typeface="Cavolini" panose="03000502040302020204" pitchFamily="66" charset="0"/>
              <a:cs typeface="Cavolini" panose="03000502040302020204" pitchFamily="66" charset="0"/>
            </a:endParaRPr>
          </a:p>
          <a:p>
            <a:pPr marL="0" indent="0" eaLnBrk="0" fontAlgn="base" hangingPunct="0">
              <a:lnSpc>
                <a:spcPct val="100000"/>
              </a:lnSpc>
              <a:spcBef>
                <a:spcPct val="0"/>
              </a:spcBef>
              <a:spcAft>
                <a:spcPct val="0"/>
              </a:spcAft>
              <a:buNone/>
            </a:pPr>
            <a:r>
              <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1 </a:t>
            </a:r>
            <a:r>
              <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LÖSUNGSMÖGLICHKEIT</a:t>
            </a:r>
            <a:r>
              <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Meerjungfrau</a:t>
            </a:r>
            <a:r>
              <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Dolphin, Deep sea kingdom, Daddy, Whale, </a:t>
            </a:r>
            <a:r>
              <a:rPr kumimoji="0" lang="x-none" altLang="x-none" sz="18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Jerielle</a:t>
            </a:r>
            <a:r>
              <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Music, Flute, Ship, Prince, </a:t>
            </a:r>
            <a:r>
              <a:rPr kumimoji="0" lang="x-none" altLang="x-none" sz="18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Cristallball</a:t>
            </a:r>
            <a:r>
              <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Princess,</a:t>
            </a:r>
            <a:r>
              <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a:t>
            </a:r>
          </a:p>
          <a:p>
            <a:pPr marL="0" indent="0" eaLnBrk="0" fontAlgn="base" hangingPunct="0">
              <a:lnSpc>
                <a:spcPct val="100000"/>
              </a:lnSpc>
              <a:spcBef>
                <a:spcPct val="0"/>
              </a:spcBef>
              <a:spcAft>
                <a:spcPct val="0"/>
              </a:spcAft>
              <a:buNone/>
            </a:pPr>
            <a:endPar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endParaRPr>
          </a:p>
          <a:p>
            <a:pPr marL="0" indent="0">
              <a:buNone/>
            </a:pPr>
            <a:r>
              <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2 </a:t>
            </a:r>
            <a:r>
              <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LÖSUNG</a:t>
            </a:r>
            <a:r>
              <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Rotkäppchen</a:t>
            </a:r>
            <a:r>
              <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Min. 19 </a:t>
            </a:r>
            <a:r>
              <a:rPr kumimoji="0" lang="x-none" altLang="x-none" sz="18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Sek</a:t>
            </a:r>
            <a:r>
              <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20 bis Min.19 Sek.52</a:t>
            </a:r>
            <a:endPar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endParaRPr>
          </a:p>
          <a:p>
            <a:pPr marL="0" indent="0">
              <a:buNone/>
            </a:pPr>
            <a:endPar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endParaRPr>
          </a:p>
          <a:p>
            <a:pPr marL="0" indent="0" eaLnBrk="0" fontAlgn="base" hangingPunct="0">
              <a:lnSpc>
                <a:spcPct val="100000"/>
              </a:lnSpc>
              <a:spcBef>
                <a:spcPct val="0"/>
              </a:spcBef>
              <a:spcAft>
                <a:spcPct val="0"/>
              </a:spcAft>
              <a:buNone/>
            </a:pPr>
            <a:r>
              <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3 </a:t>
            </a:r>
            <a:r>
              <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LÖSUNG</a:t>
            </a:r>
            <a:r>
              <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Bremer Stadtmusikanten</a:t>
            </a:r>
            <a:r>
              <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8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Kukuruku</a:t>
            </a:r>
            <a:r>
              <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rPr>
              <a:t>, </a:t>
            </a:r>
            <a:r>
              <a:rPr kumimoji="0" lang="x-none" altLang="x-none" sz="1800" b="1" i="0" u="none" strike="noStrike" cap="none" normalizeH="0" baseline="0" dirty="0" err="1">
                <a:ln>
                  <a:noFill/>
                </a:ln>
                <a:solidFill>
                  <a:srgbClr val="C00000"/>
                </a:solidFill>
                <a:effectLst/>
                <a:latin typeface="Cavolini" panose="03000502040302020204" pitchFamily="66" charset="0"/>
                <a:cs typeface="Cavolini" panose="03000502040302020204" pitchFamily="66" charset="0"/>
              </a:rPr>
              <a:t>Miau</a:t>
            </a:r>
            <a:endParaRPr kumimoji="0" lang="de-D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endParaRPr>
          </a:p>
          <a:p>
            <a:pPr marL="0" indent="0" eaLnBrk="0" fontAlgn="base" hangingPunct="0">
              <a:lnSpc>
                <a:spcPct val="100000"/>
              </a:lnSpc>
              <a:spcBef>
                <a:spcPct val="0"/>
              </a:spcBef>
              <a:spcAft>
                <a:spcPct val="0"/>
              </a:spcAft>
              <a:buNone/>
            </a:pPr>
            <a:endParaRPr kumimoji="0" lang="x-none" altLang="x-none" sz="1800" b="1" i="0" u="none" strike="noStrike" cap="none" normalizeH="0" baseline="0" dirty="0">
              <a:ln>
                <a:noFill/>
              </a:ln>
              <a:solidFill>
                <a:srgbClr val="C00000"/>
              </a:solidFill>
              <a:effectLst/>
              <a:latin typeface="Cavolini" panose="03000502040302020204" pitchFamily="66" charset="0"/>
              <a:cs typeface="Cavolini" panose="03000502040302020204" pitchFamily="66" charset="0"/>
            </a:endParaRPr>
          </a:p>
          <a:p>
            <a:endParaRPr kumimoji="0" lang="x-none" altLang="x-none" sz="800" b="0" i="0" u="none" strike="noStrike" cap="none" normalizeH="0" baseline="0" dirty="0">
              <a:ln>
                <a:noFill/>
              </a:ln>
              <a:solidFill>
                <a:schemeClr val="tx1"/>
              </a:solidFill>
              <a:effectLst/>
            </a:endParaRPr>
          </a:p>
          <a:p>
            <a:endParaRPr lang="x-none" dirty="0"/>
          </a:p>
        </p:txBody>
      </p:sp>
    </p:spTree>
    <p:extLst>
      <p:ext uri="{BB962C8B-B14F-4D97-AF65-F5344CB8AC3E}">
        <p14:creationId xmlns:p14="http://schemas.microsoft.com/office/powerpoint/2010/main" val="256585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F12E7CC5-C78B-4EBD-9565-3FA00FAA6C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Text, Silhouette enthält.&#10;&#10;Automatisch generierte Beschreibung">
            <a:extLst>
              <a:ext uri="{FF2B5EF4-FFF2-40B4-BE49-F238E27FC236}">
                <a16:creationId xmlns:a16="http://schemas.microsoft.com/office/drawing/2014/main" xmlns="" id="{7F1FF189-4EB9-4DDE-BD52-20EA67E06824}"/>
              </a:ext>
            </a:extLst>
          </p:cNvPr>
          <p:cNvPicPr>
            <a:picLocks noChangeAspect="1"/>
          </p:cNvPicPr>
          <p:nvPr/>
        </p:nvPicPr>
        <p:blipFill rotWithShape="1">
          <a:blip r:embed="rId2"/>
          <a:srcRect l="11619" r="2782" b="-3"/>
          <a:stretch/>
        </p:blipFill>
        <p:spPr>
          <a:xfrm>
            <a:off x="764988" y="1744510"/>
            <a:ext cx="3368969" cy="3368979"/>
          </a:xfrm>
          <a:prstGeom prst="rect">
            <a:avLst/>
          </a:prstGeom>
        </p:spPr>
      </p:pic>
      <p:sp>
        <p:nvSpPr>
          <p:cNvPr id="24" name="Freeform: Shape 23">
            <a:extLst>
              <a:ext uri="{FF2B5EF4-FFF2-40B4-BE49-F238E27FC236}">
                <a16:creationId xmlns:a16="http://schemas.microsoft.com/office/drawing/2014/main" xmlns="" id="{3A4529A5-F675-429F-8044-01372BB134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xmlns="" id="{7C2BF3A8-DB7E-4707-BB38-9D5CE64339B7}"/>
              </a:ext>
            </a:extLst>
          </p:cNvPr>
          <p:cNvSpPr>
            <a:spLocks noGrp="1"/>
          </p:cNvSpPr>
          <p:nvPr>
            <p:ph type="ctrTitle"/>
          </p:nvPr>
        </p:nvSpPr>
        <p:spPr>
          <a:xfrm>
            <a:off x="5586321" y="1112699"/>
            <a:ext cx="5649349" cy="3199862"/>
          </a:xfrm>
        </p:spPr>
        <p:txBody>
          <a:bodyPr anchor="b">
            <a:normAutofit fontScale="90000"/>
          </a:bodyPr>
          <a:lstStyle/>
          <a:p>
            <a:pPr algn="l">
              <a:spcAft>
                <a:spcPts val="800"/>
              </a:spcAft>
            </a:pPr>
            <a:r>
              <a:rPr lang="de-DE"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t>Geschichten haben alle Völker, alle Sprachen!</a:t>
            </a:r>
            <a:br>
              <a:rPr lang="de-DE"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br>
            <a:r>
              <a:rPr lang="de-DE"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t>I</a:t>
            </a:r>
            <a:r>
              <a:rPr lang="de-DE" sz="1700" b="1" dirty="0">
                <a:solidFill>
                  <a:srgbClr val="C00000"/>
                </a:solidFill>
                <a:latin typeface="Cavolini" panose="03000502040302020204" pitchFamily="66" charset="0"/>
                <a:ea typeface="Calibri" panose="020F0502020204030204" pitchFamily="34" charset="0"/>
                <a:cs typeface="Cavolini" panose="03000502040302020204" pitchFamily="66" charset="0"/>
              </a:rPr>
              <a:t>m Internet findest du viele Erzählungen in vielen Sprachen! Die Links unten führen dich zu einigen </a:t>
            </a:r>
            <a:r>
              <a:rPr lang="de-DE"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t>Bilderbüchern in ganz unterschiedliche Sprachen – kennst du eines der Bücher?</a:t>
            </a:r>
            <a:br>
              <a:rPr lang="de-DE"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br>
            <a:r>
              <a:rPr lang="x-none" sz="1700" b="1" dirty="0">
                <a:solidFill>
                  <a:srgbClr val="FFFFFF"/>
                </a:solidFill>
                <a:effectLst/>
                <a:latin typeface="Cavolini" panose="03000502040302020204" pitchFamily="66" charset="0"/>
                <a:ea typeface="Calibri" panose="020F0502020204030204" pitchFamily="34" charset="0"/>
                <a:cs typeface="Cavolini" panose="03000502040302020204" pitchFamily="66" charset="0"/>
              </a:rPr>
              <a:t/>
            </a:r>
            <a:br>
              <a:rPr lang="x-none" sz="1700" b="1" dirty="0">
                <a:solidFill>
                  <a:srgbClr val="FFFFFF"/>
                </a:solidFill>
                <a:effectLst/>
                <a:latin typeface="Cavolini" panose="03000502040302020204" pitchFamily="66" charset="0"/>
                <a:ea typeface="Calibri" panose="020F0502020204030204" pitchFamily="34" charset="0"/>
                <a:cs typeface="Cavolini" panose="03000502040302020204" pitchFamily="66" charset="0"/>
              </a:rPr>
            </a:br>
            <a:r>
              <a:rPr lang="it-IT" sz="1700" b="1" dirty="0">
                <a:solidFill>
                  <a:srgbClr val="00B0F0"/>
                </a:solidFill>
                <a:effectLst/>
                <a:latin typeface="Cavolini" panose="03000502040302020204" pitchFamily="66" charset="0"/>
                <a:ea typeface="Calibri" panose="020F0502020204030204" pitchFamily="34" charset="0"/>
                <a:cs typeface="Cavolini" panose="03000502040302020204" pitchFamily="66" charset="0"/>
                <a:hlinkClick r:id="rId3">
                  <a:extLst>
                    <a:ext uri="{A12FA001-AC4F-418D-AE19-62706E023703}">
                      <ahyp:hlinkClr xmlns:ahyp="http://schemas.microsoft.com/office/drawing/2018/hyperlinkcolor" xmlns="" val="tx"/>
                    </a:ext>
                  </a:extLst>
                </a:hlinkClick>
              </a:rPr>
              <a:t>https://www.lingoclub.com/de/the-very-hungry-caterpillar</a:t>
            </a:r>
            <a:r>
              <a:rPr lang="it-IT" sz="1700" b="1" dirty="0">
                <a:solidFill>
                  <a:srgbClr val="00B0F0"/>
                </a:solidFill>
                <a:effectLst/>
                <a:latin typeface="Cavolini" panose="03000502040302020204" pitchFamily="66" charset="0"/>
                <a:ea typeface="Calibri" panose="020F0502020204030204" pitchFamily="34" charset="0"/>
                <a:cs typeface="Cavolini" panose="03000502040302020204" pitchFamily="66" charset="0"/>
              </a:rPr>
              <a:t/>
            </a:r>
            <a:br>
              <a:rPr lang="it-IT" sz="1700" b="1" dirty="0">
                <a:solidFill>
                  <a:srgbClr val="00B0F0"/>
                </a:solidFill>
                <a:effectLst/>
                <a:latin typeface="Cavolini" panose="03000502040302020204" pitchFamily="66" charset="0"/>
                <a:ea typeface="Calibri" panose="020F0502020204030204" pitchFamily="34" charset="0"/>
                <a:cs typeface="Cavolini" panose="03000502040302020204" pitchFamily="66" charset="0"/>
              </a:rPr>
            </a:br>
            <a:r>
              <a:rPr lang="it-IT" sz="1700" b="1" dirty="0">
                <a:solidFill>
                  <a:srgbClr val="00B0F0"/>
                </a:solidFill>
                <a:effectLst/>
                <a:latin typeface="Cavolini" panose="03000502040302020204" pitchFamily="66" charset="0"/>
                <a:ea typeface="Calibri" panose="020F0502020204030204" pitchFamily="34" charset="0"/>
                <a:cs typeface="Cavolini" panose="03000502040302020204" pitchFamily="66" charset="0"/>
                <a:hlinkClick r:id="rId4">
                  <a:extLst>
                    <a:ext uri="{A12FA001-AC4F-418D-AE19-62706E023703}">
                      <ahyp:hlinkClr xmlns:ahyp="http://schemas.microsoft.com/office/drawing/2018/hyperlinkcolor" xmlns="" val="tx"/>
                    </a:ext>
                  </a:extLst>
                </a:hlinkClick>
              </a:rPr>
              <a:t>https://www.lingoclub.com/de/the-snowy-day</a:t>
            </a:r>
            <a:r>
              <a:rPr lang="it-IT" sz="1700" b="1" dirty="0">
                <a:solidFill>
                  <a:srgbClr val="00B0F0"/>
                </a:solidFill>
                <a:effectLst/>
                <a:latin typeface="Cavolini" panose="03000502040302020204" pitchFamily="66" charset="0"/>
                <a:ea typeface="Calibri" panose="020F0502020204030204" pitchFamily="34" charset="0"/>
                <a:cs typeface="Cavolini" panose="03000502040302020204" pitchFamily="66" charset="0"/>
              </a:rPr>
              <a:t/>
            </a:r>
            <a:br>
              <a:rPr lang="it-IT" sz="1700" b="1" dirty="0">
                <a:solidFill>
                  <a:srgbClr val="00B0F0"/>
                </a:solidFill>
                <a:effectLst/>
                <a:latin typeface="Cavolini" panose="03000502040302020204" pitchFamily="66" charset="0"/>
                <a:ea typeface="Calibri" panose="020F0502020204030204" pitchFamily="34" charset="0"/>
                <a:cs typeface="Cavolini" panose="03000502040302020204" pitchFamily="66" charset="0"/>
              </a:rPr>
            </a:br>
            <a:r>
              <a:rPr lang="it-IT" sz="1700" b="1" dirty="0">
                <a:solidFill>
                  <a:srgbClr val="00B0F0"/>
                </a:solidFill>
                <a:effectLst/>
                <a:latin typeface="Cavolini" panose="03000502040302020204" pitchFamily="66" charset="0"/>
                <a:ea typeface="Calibri" panose="020F0502020204030204" pitchFamily="34" charset="0"/>
                <a:cs typeface="Cavolini" panose="03000502040302020204" pitchFamily="66" charset="0"/>
                <a:hlinkClick r:id="rId5">
                  <a:extLst>
                    <a:ext uri="{A12FA001-AC4F-418D-AE19-62706E023703}">
                      <ahyp:hlinkClr xmlns:ahyp="http://schemas.microsoft.com/office/drawing/2018/hyperlinkcolor" xmlns="" val="tx"/>
                    </a:ext>
                  </a:extLst>
                </a:hlinkClick>
              </a:rPr>
              <a:t>https://www.lingoclub.com/de/where-the-wild-things-are</a:t>
            </a:r>
            <a:r>
              <a:rPr lang="it-IT" sz="1700" b="1" dirty="0">
                <a:solidFill>
                  <a:srgbClr val="FFFFFF"/>
                </a:solidFill>
                <a:effectLst/>
                <a:latin typeface="Cavolini" panose="03000502040302020204" pitchFamily="66" charset="0"/>
                <a:ea typeface="Calibri" panose="020F0502020204030204" pitchFamily="34" charset="0"/>
                <a:cs typeface="Cavolini" panose="03000502040302020204" pitchFamily="66" charset="0"/>
              </a:rPr>
              <a:t/>
            </a:r>
            <a:br>
              <a:rPr lang="it-IT" sz="1700" b="1" dirty="0">
                <a:solidFill>
                  <a:srgbClr val="FFFFFF"/>
                </a:solidFill>
                <a:effectLst/>
                <a:latin typeface="Cavolini" panose="03000502040302020204" pitchFamily="66" charset="0"/>
                <a:ea typeface="Calibri" panose="020F0502020204030204" pitchFamily="34" charset="0"/>
                <a:cs typeface="Cavolini" panose="03000502040302020204" pitchFamily="66" charset="0"/>
              </a:rPr>
            </a:br>
            <a:r>
              <a:rPr lang="it-IT"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t/>
            </a:r>
            <a:br>
              <a:rPr lang="it-IT"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br>
            <a:r>
              <a:rPr lang="it-IT" sz="1700" b="1" dirty="0" err="1">
                <a:solidFill>
                  <a:srgbClr val="C00000"/>
                </a:solidFill>
                <a:effectLst/>
                <a:latin typeface="Cavolini" panose="03000502040302020204" pitchFamily="66" charset="0"/>
                <a:ea typeface="Calibri" panose="020F0502020204030204" pitchFamily="34" charset="0"/>
                <a:cs typeface="Cavolini" panose="03000502040302020204" pitchFamily="66" charset="0"/>
              </a:rPr>
              <a:t>Hier</a:t>
            </a:r>
            <a:r>
              <a:rPr lang="it-IT"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t> </a:t>
            </a:r>
            <a:r>
              <a:rPr lang="it-IT" sz="1700" b="1" dirty="0" err="1">
                <a:solidFill>
                  <a:srgbClr val="C00000"/>
                </a:solidFill>
                <a:effectLst/>
                <a:latin typeface="Cavolini" panose="03000502040302020204" pitchFamily="66" charset="0"/>
                <a:ea typeface="Calibri" panose="020F0502020204030204" pitchFamily="34" charset="0"/>
                <a:cs typeface="Cavolini" panose="03000502040302020204" pitchFamily="66" charset="0"/>
              </a:rPr>
              <a:t>noch</a:t>
            </a:r>
            <a:r>
              <a:rPr lang="it-IT"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t> </a:t>
            </a:r>
            <a:r>
              <a:rPr lang="it-IT" sz="1700" b="1" dirty="0" err="1">
                <a:solidFill>
                  <a:srgbClr val="C00000"/>
                </a:solidFill>
                <a:effectLst/>
                <a:latin typeface="Cavolini" panose="03000502040302020204" pitchFamily="66" charset="0"/>
                <a:ea typeface="Calibri" panose="020F0502020204030204" pitchFamily="34" charset="0"/>
                <a:cs typeface="Cavolini" panose="03000502040302020204" pitchFamily="66" charset="0"/>
              </a:rPr>
              <a:t>ein</a:t>
            </a:r>
            <a:r>
              <a:rPr lang="it-IT"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t> Lied in </a:t>
            </a:r>
            <a:r>
              <a:rPr lang="it-IT" sz="1700" b="1" dirty="0" err="1">
                <a:solidFill>
                  <a:srgbClr val="C00000"/>
                </a:solidFill>
                <a:effectLst/>
                <a:latin typeface="Cavolini" panose="03000502040302020204" pitchFamily="66" charset="0"/>
                <a:ea typeface="Calibri" panose="020F0502020204030204" pitchFamily="34" charset="0"/>
                <a:cs typeface="Cavolini" panose="03000502040302020204" pitchFamily="66" charset="0"/>
              </a:rPr>
              <a:t>ganz</a:t>
            </a:r>
            <a:r>
              <a:rPr lang="it-IT"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t> </a:t>
            </a:r>
            <a:r>
              <a:rPr lang="it-IT" sz="1700" b="1" dirty="0" err="1">
                <a:solidFill>
                  <a:srgbClr val="C00000"/>
                </a:solidFill>
                <a:effectLst/>
                <a:latin typeface="Cavolini" panose="03000502040302020204" pitchFamily="66" charset="0"/>
                <a:ea typeface="Calibri" panose="020F0502020204030204" pitchFamily="34" charset="0"/>
                <a:cs typeface="Cavolini" panose="03000502040302020204" pitchFamily="66" charset="0"/>
              </a:rPr>
              <a:t>verschiedenen</a:t>
            </a:r>
            <a:r>
              <a:rPr lang="it-IT"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t> </a:t>
            </a:r>
            <a:r>
              <a:rPr lang="it-IT" sz="1700" b="1" dirty="0" err="1">
                <a:solidFill>
                  <a:srgbClr val="C00000"/>
                </a:solidFill>
                <a:effectLst/>
                <a:latin typeface="Cavolini" panose="03000502040302020204" pitchFamily="66" charset="0"/>
                <a:ea typeface="Calibri" panose="020F0502020204030204" pitchFamily="34" charset="0"/>
                <a:cs typeface="Cavolini" panose="03000502040302020204" pitchFamily="66" charset="0"/>
              </a:rPr>
              <a:t>Sprachen</a:t>
            </a:r>
            <a:r>
              <a:rPr lang="it-IT"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t>:</a:t>
            </a:r>
            <a:br>
              <a:rPr lang="it-IT" sz="1700" b="1" dirty="0">
                <a:solidFill>
                  <a:srgbClr val="C00000"/>
                </a:solidFill>
                <a:effectLst/>
                <a:latin typeface="Cavolini" panose="03000502040302020204" pitchFamily="66" charset="0"/>
                <a:ea typeface="Calibri" panose="020F0502020204030204" pitchFamily="34" charset="0"/>
                <a:cs typeface="Cavolini" panose="03000502040302020204" pitchFamily="66" charset="0"/>
              </a:rPr>
            </a:br>
            <a:r>
              <a:rPr lang="it-IT" sz="1700" b="1" dirty="0">
                <a:solidFill>
                  <a:srgbClr val="FFFFFF"/>
                </a:solidFill>
                <a:effectLst/>
                <a:latin typeface="Cavolini" panose="03000502040302020204" pitchFamily="66" charset="0"/>
                <a:ea typeface="Calibri" panose="020F0502020204030204" pitchFamily="34" charset="0"/>
                <a:cs typeface="Cavolini" panose="03000502040302020204" pitchFamily="66" charset="0"/>
              </a:rPr>
              <a:t/>
            </a:r>
            <a:br>
              <a:rPr lang="it-IT" sz="1700" b="1" dirty="0">
                <a:solidFill>
                  <a:srgbClr val="FFFFFF"/>
                </a:solidFill>
                <a:effectLst/>
                <a:latin typeface="Cavolini" panose="03000502040302020204" pitchFamily="66" charset="0"/>
                <a:ea typeface="Calibri" panose="020F0502020204030204" pitchFamily="34" charset="0"/>
                <a:cs typeface="Cavolini" panose="03000502040302020204" pitchFamily="66" charset="0"/>
              </a:rPr>
            </a:br>
            <a:r>
              <a:rPr lang="it-IT" sz="1700" b="1" dirty="0">
                <a:solidFill>
                  <a:srgbClr val="00B0F0"/>
                </a:solidFill>
                <a:effectLst/>
                <a:latin typeface="Cavolini" panose="03000502040302020204" pitchFamily="66" charset="0"/>
                <a:ea typeface="Calibri" panose="020F0502020204030204" pitchFamily="34" charset="0"/>
                <a:cs typeface="Cavolini" panose="03000502040302020204" pitchFamily="66" charset="0"/>
                <a:hlinkClick r:id="rId6">
                  <a:extLst>
                    <a:ext uri="{A12FA001-AC4F-418D-AE19-62706E023703}">
                      <ahyp:hlinkClr xmlns:ahyp="http://schemas.microsoft.com/office/drawing/2018/hyperlinkcolor" xmlns="" val="tx"/>
                    </a:ext>
                  </a:extLst>
                </a:hlinkClick>
              </a:rPr>
              <a:t>https://www.lingoclub.com/de/this-is-halloween-in-different-languages</a:t>
            </a:r>
            <a:r>
              <a:rPr lang="it-IT" sz="1700" dirty="0">
                <a:solidFill>
                  <a:srgbClr val="FFFFFF"/>
                </a:solidFill>
                <a:effectLst/>
                <a:latin typeface="Cavolini" panose="03000502040302020204" pitchFamily="66" charset="0"/>
                <a:ea typeface="Calibri" panose="020F0502020204030204" pitchFamily="34" charset="0"/>
                <a:cs typeface="Cavolini" panose="03000502040302020204" pitchFamily="66" charset="0"/>
              </a:rPr>
              <a:t/>
            </a:r>
            <a:br>
              <a:rPr lang="it-IT" sz="1700" dirty="0">
                <a:solidFill>
                  <a:srgbClr val="FFFFFF"/>
                </a:solidFill>
                <a:effectLst/>
                <a:latin typeface="Cavolini" panose="03000502040302020204" pitchFamily="66" charset="0"/>
                <a:ea typeface="Calibri" panose="020F0502020204030204" pitchFamily="34" charset="0"/>
                <a:cs typeface="Cavolini" panose="03000502040302020204" pitchFamily="66" charset="0"/>
              </a:rPr>
            </a:br>
            <a:r>
              <a:rPr lang="it-IT" sz="1700" dirty="0">
                <a:solidFill>
                  <a:srgbClr val="FFFFFF"/>
                </a:solidFill>
                <a:effectLst/>
                <a:latin typeface="Comic Sans MS" panose="030F0702030302020204" pitchFamily="66" charset="0"/>
                <a:ea typeface="Calibri" panose="020F0502020204030204" pitchFamily="34" charset="0"/>
              </a:rPr>
              <a:t/>
            </a:r>
            <a:br>
              <a:rPr lang="it-IT" sz="1700" dirty="0">
                <a:solidFill>
                  <a:srgbClr val="FFFFFF"/>
                </a:solidFill>
                <a:effectLst/>
                <a:latin typeface="Comic Sans MS" panose="030F0702030302020204" pitchFamily="66" charset="0"/>
                <a:ea typeface="Calibri" panose="020F0502020204030204" pitchFamily="34" charset="0"/>
              </a:rPr>
            </a:br>
            <a:endParaRPr lang="x-none" sz="1700" dirty="0">
              <a:solidFill>
                <a:srgbClr val="FFFFFF"/>
              </a:solidFill>
              <a:latin typeface="Comic Sans MS" panose="030F0702030302020204" pitchFamily="66" charset="0"/>
            </a:endParaRPr>
          </a:p>
        </p:txBody>
      </p:sp>
      <p:sp>
        <p:nvSpPr>
          <p:cNvPr id="3" name="Untertitel 2">
            <a:extLst>
              <a:ext uri="{FF2B5EF4-FFF2-40B4-BE49-F238E27FC236}">
                <a16:creationId xmlns:a16="http://schemas.microsoft.com/office/drawing/2014/main" xmlns="" id="{524D000F-8672-49A0-A632-BDBB6CFD7F18}"/>
              </a:ext>
            </a:extLst>
          </p:cNvPr>
          <p:cNvSpPr>
            <a:spLocks noGrp="1"/>
          </p:cNvSpPr>
          <p:nvPr>
            <p:ph type="subTitle" idx="1"/>
          </p:nvPr>
        </p:nvSpPr>
        <p:spPr>
          <a:xfrm>
            <a:off x="5622061" y="4312561"/>
            <a:ext cx="5649349" cy="1687815"/>
          </a:xfrm>
        </p:spPr>
        <p:txBody>
          <a:bodyPr anchor="t">
            <a:normAutofit fontScale="92500" lnSpcReduction="20000"/>
          </a:bodyPr>
          <a:lstStyle/>
          <a:p>
            <a:pPr algn="l"/>
            <a:r>
              <a:rPr lang="de-DE" sz="1500" b="1" dirty="0">
                <a:solidFill>
                  <a:srgbClr val="FFFFFF"/>
                </a:solidFill>
                <a:latin typeface="Cavolini" panose="03000502040302020204" pitchFamily="66" charset="0"/>
                <a:cs typeface="Cavolini" panose="03000502040302020204" pitchFamily="66" charset="0"/>
              </a:rPr>
              <a:t>Hast du eine kurze Geschichte, die du in einer anderen Sprache in deiner Klasse erzählen kannst? </a:t>
            </a:r>
          </a:p>
          <a:p>
            <a:pPr algn="l"/>
            <a:r>
              <a:rPr lang="de-DE" sz="1500" b="1" dirty="0">
                <a:solidFill>
                  <a:srgbClr val="FFFFFF"/>
                </a:solidFill>
                <a:latin typeface="Cavolini" panose="03000502040302020204" pitchFamily="66" charset="0"/>
                <a:cs typeface="Cavolini" panose="03000502040302020204" pitchFamily="66" charset="0"/>
              </a:rPr>
              <a:t>Kennst du ein Lied in einer anderen Sprache? Vielleicht singen das Kinder aus deiner Klasse mit dir?</a:t>
            </a:r>
          </a:p>
          <a:p>
            <a:pPr algn="l"/>
            <a:r>
              <a:rPr lang="de-DE" sz="1500" b="1" dirty="0">
                <a:solidFill>
                  <a:srgbClr val="FFFFFF"/>
                </a:solidFill>
                <a:latin typeface="Cavolini" panose="03000502040302020204" pitchFamily="66" charset="0"/>
                <a:cs typeface="Cavolini" panose="03000502040302020204" pitchFamily="66" charset="0"/>
              </a:rPr>
              <a:t>Oder aber du könntest etwas in einer „Phantasiesprache“ verfassen – vielleicht klingt das einfach so gut, auch wenn niemand etwas versteht! </a:t>
            </a:r>
          </a:p>
          <a:p>
            <a:pPr algn="l"/>
            <a:r>
              <a:rPr lang="de-DE" sz="1500" b="1" dirty="0">
                <a:solidFill>
                  <a:srgbClr val="FFFFFF"/>
                </a:solidFill>
                <a:latin typeface="Cavolini" panose="03000502040302020204" pitchFamily="66" charset="0"/>
                <a:cs typeface="Cavolini" panose="03000502040302020204" pitchFamily="66" charset="0"/>
              </a:rPr>
              <a:t>In Gruppenarbeit ist diese Aufgabe sicher einfacher!</a:t>
            </a:r>
            <a:endParaRPr lang="x-none" sz="1500" b="1" dirty="0">
              <a:solidFill>
                <a:srgbClr val="FFFFFF"/>
              </a:solidFill>
              <a:latin typeface="Cavolini" panose="03000502040302020204" pitchFamily="66" charset="0"/>
              <a:cs typeface="Cavolini" panose="03000502040302020204" pitchFamily="66" charset="0"/>
            </a:endParaRPr>
          </a:p>
        </p:txBody>
      </p:sp>
      <p:sp>
        <p:nvSpPr>
          <p:cNvPr id="26" name="sketch line">
            <a:extLst>
              <a:ext uri="{FF2B5EF4-FFF2-40B4-BE49-F238E27FC236}">
                <a16:creationId xmlns:a16="http://schemas.microsoft.com/office/drawing/2014/main" xmlns="" id="{63DAB858-5A0C-4AFF-AAC6-705EDF8DB7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5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xmlns="" id="{870A1295-61BC-4214-AA3E-D39667302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xmlns="" id="{0B139475-2B26-4CA9-9413-DE741E49F7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941813"/>
            <a:ext cx="12188952" cy="1828800"/>
            <a:chOff x="-305" y="3144820"/>
            <a:chExt cx="9182100" cy="1551136"/>
          </a:xfrm>
        </p:grpSpPr>
        <p:sp useBgFill="1">
          <p:nvSpPr>
            <p:cNvPr id="48" name="Freeform: Shape 47">
              <a:extLst>
                <a:ext uri="{FF2B5EF4-FFF2-40B4-BE49-F238E27FC236}">
                  <a16:creationId xmlns:a16="http://schemas.microsoft.com/office/drawing/2014/main" xmlns="" id="{16C6BF63-6277-4C39-BE5D-3C341662CE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xmlns="" id="{6EA3BAD9-C130-4A9C-9086-20D132A6C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2587D38B-9E07-4A8B-B285-5FEBF6A60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5EF4DD4B-217B-4346-A2B8-4327936399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pic>
        <p:nvPicPr>
          <p:cNvPr id="3" name="Grafik 2">
            <a:extLst>
              <a:ext uri="{FF2B5EF4-FFF2-40B4-BE49-F238E27FC236}">
                <a16:creationId xmlns:a16="http://schemas.microsoft.com/office/drawing/2014/main" xmlns="" id="{362BF651-27A8-49CC-B2C4-2578BDD81D48}"/>
              </a:ext>
            </a:extLst>
          </p:cNvPr>
          <p:cNvPicPr>
            <a:picLocks noChangeAspect="1"/>
          </p:cNvPicPr>
          <p:nvPr/>
        </p:nvPicPr>
        <p:blipFill rotWithShape="1">
          <a:blip r:embed="rId2"/>
          <a:srcRect l="6558" r="10740"/>
          <a:stretch/>
        </p:blipFill>
        <p:spPr>
          <a:xfrm>
            <a:off x="-1" y="10"/>
            <a:ext cx="12192001" cy="4201449"/>
          </a:xfrm>
          <a:prstGeom prst="rect">
            <a:avLst/>
          </a:prstGeom>
        </p:spPr>
      </p:pic>
      <p:sp>
        <p:nvSpPr>
          <p:cNvPr id="2" name="Titel 1">
            <a:extLst>
              <a:ext uri="{FF2B5EF4-FFF2-40B4-BE49-F238E27FC236}">
                <a16:creationId xmlns:a16="http://schemas.microsoft.com/office/drawing/2014/main" xmlns="" id="{7C2BF3A8-DB7E-4707-BB38-9D5CE64339B7}"/>
              </a:ext>
            </a:extLst>
          </p:cNvPr>
          <p:cNvSpPr>
            <a:spLocks noGrp="1"/>
          </p:cNvSpPr>
          <p:nvPr>
            <p:ph type="ctrTitle"/>
          </p:nvPr>
        </p:nvSpPr>
        <p:spPr>
          <a:xfrm>
            <a:off x="1966822" y="4413361"/>
            <a:ext cx="9673088" cy="2113959"/>
          </a:xfrm>
        </p:spPr>
        <p:txBody>
          <a:bodyPr anchor="t">
            <a:noAutofit/>
          </a:bodyPr>
          <a:lstStyle/>
          <a:p>
            <a:r>
              <a:rPr lang="de-DE" sz="1800" b="1" dirty="0">
                <a:solidFill>
                  <a:schemeClr val="tx2"/>
                </a:solidFill>
              </a:rPr>
              <a:t/>
            </a:r>
            <a:br>
              <a:rPr lang="de-DE" sz="1800" b="1" dirty="0">
                <a:solidFill>
                  <a:schemeClr val="tx2"/>
                </a:solidFill>
              </a:rPr>
            </a:br>
            <a:r>
              <a:rPr lang="de-DE" sz="1800" b="1" dirty="0">
                <a:solidFill>
                  <a:schemeClr val="tx2"/>
                </a:solidFill>
                <a:latin typeface="Comic Sans MS" panose="030F0702030302020204" pitchFamily="66" charset="0"/>
              </a:rPr>
              <a:t>http://www.voxmi.at/</a:t>
            </a:r>
            <a:endParaRPr lang="x-none" sz="1800" b="1"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val="23729791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492</Words>
  <Application>Microsoft Office PowerPoint</Application>
  <PresentationFormat>Custom</PresentationFormat>
  <Paragraphs>38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vt:lpstr>
      <vt:lpstr>voXmiT! Sprache ist überall und so verschieden!  BITTE EINSTEIGEN –  WEITER GEHT‘S INS ABENTEUER  DER WELT DER SPRACHEN!</vt:lpstr>
      <vt:lpstr> https://learningapps.org/display?v=psk8peqnj20  Dieser Link führt zu einem Memory, das aus Fotos besteht, die Kinder in ihrer Umgebung in Wien gemacht haben! So viel unterschiedliche Sprachen gibt es in unserer Umgebung zu entdecken!</vt:lpstr>
      <vt:lpstr>PowerPoint Presentation</vt:lpstr>
      <vt:lpstr>Ein richtiger großer Sprachentopf ist auch   das Internet,   hier finden wir so viele verschiedene Sprachen!</vt:lpstr>
      <vt:lpstr>Wer kennt sie nicht, die Mickey Maus!  Die gibt es doch auch in vielen Ländern … heißt sie dort immer gleich? </vt:lpstr>
      <vt:lpstr>So heißt ein Video auf You tube (der Link dazu steht oben) – das können wir wohl alle nicht lesen, außer du bist der Sprache „Telugu (Indien)“ kundig … kannst du trotzdem enträtseln, welche Geschichten hier erzählt werden?  Es sind drei! Kannst du jetzt auch noch diese schwierigen Fragen beantworten? Lösungen auf der nächsten Folie!  </vt:lpstr>
      <vt:lpstr>PowerPoint Presentation</vt:lpstr>
      <vt:lpstr>Geschichten haben alle Völker, alle Sprachen! Im Internet findest du viele Erzählungen in vielen Sprachen! Die Links unten führen dich zu einigen Bilderbüchern in ganz unterschiedliche Sprachen – kennst du eines der Bücher?  https://www.lingoclub.com/de/the-very-hungry-caterpillar https://www.lingoclub.com/de/the-snowy-day https://www.lingoclub.com/de/where-the-wild-things-are  Hier noch ein Lied in ganz verschiedenen Sprachen:  https://www.lingoclub.com/de/this-is-halloween-in-different-languages  </vt:lpstr>
      <vt:lpstr> http://www.voxmi.at/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voXmi – INTERNETRALLYE primarstufe (3./4.Kl.)</dc:title>
  <dc:creator>Susana Landgrebe</dc:creator>
  <cp:lastModifiedBy>Katharina</cp:lastModifiedBy>
  <cp:revision>8</cp:revision>
  <dcterms:created xsi:type="dcterms:W3CDTF">2020-08-12T20:37:54Z</dcterms:created>
  <dcterms:modified xsi:type="dcterms:W3CDTF">2021-10-14T19:25:04Z</dcterms:modified>
</cp:coreProperties>
</file>